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</p:sldIdLst>
  <p:sldSz cy="6858000" cx="12192000"/>
  <p:notesSz cx="6858000" cy="9144000"/>
  <p:embeddedFontLst>
    <p:embeddedFont>
      <p:font typeface="Courgette"/>
      <p:regular r:id="rId157"/>
    </p:embeddedFont>
    <p:embeddedFont>
      <p:font typeface="Cambria Math"/>
      <p:regular r:id="rId1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59" roundtripDataSignature="AMtx7mhXFV7jW1baLnF1RbEGfvBi/kcW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86ECE9-9472-4B5C-96F3-73C642B951E2}">
  <a:tblStyle styleId="{9586ECE9-9472-4B5C-96F3-73C642B951E2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2F4"/>
          </a:solidFill>
        </a:fill>
      </a:tcStyle>
    </a:wholeTbl>
    <a:band1H>
      <a:tcTxStyle/>
      <a:tcStyle>
        <a:fill>
          <a:solidFill>
            <a:srgbClr val="E0E4E9"/>
          </a:solidFill>
        </a:fill>
      </a:tcStyle>
    </a:band1H>
    <a:band2H>
      <a:tcTxStyle/>
    </a:band2H>
    <a:band1V>
      <a:tcTxStyle/>
      <a:tcStyle>
        <a:fill>
          <a:solidFill>
            <a:srgbClr val="E0E4E9"/>
          </a:solidFill>
        </a:fill>
      </a:tcStyle>
    </a:band1V>
    <a:band2V>
      <a:tcTxStyle/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customschemas.google.com/relationships/presentationmetadata" Target="metadata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CambriaMath-regular.fntdata"/><Relationship Id="rId157" Type="http://schemas.openxmlformats.org/officeDocument/2006/relationships/font" Target="fonts/Courgette-regular.fntdata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Pumping lemma for context free language breaks the strings into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Two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Three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Five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Six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Pumping lemma for context free language breaks the strings into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Two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Three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Five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Six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1" name="Google Shape;142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pumping lemma for context free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We start by assuming the given language is context free and then we get contradict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We first convert the given language into regular language and then apply steps 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Both (a) and (b)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None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pumping lemma for context free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We start by assuming the given language is context free and then we get contradict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We first convert the given language into regular language and then apply steps 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Both (a) and (b)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None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1" name="Google Shape;1451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2" name="Google Shape;1452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2" name="Google Shape;1702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push down automata indicate the acceptance of input string in terms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Finial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Empty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Both (a) and (b)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None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push down automata indicate the acceptance of input string in terms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Finial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Empty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Both (a) and (b)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None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instantaneous description is PDA shows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Present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Stack symbol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String to be processed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All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instantaneous description is PDA shows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Present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 Stack symbol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String to be processed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 All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2"/>
          <p:cNvSpPr/>
          <p:nvPr/>
        </p:nvSpPr>
        <p:spPr>
          <a:xfrm>
            <a:off x="914400" y="2393950"/>
            <a:ext cx="10363200" cy="109538"/>
          </a:xfrm>
          <a:custGeom>
            <a:rect b="b" l="l" r="r" t="t"/>
            <a:pathLst>
              <a:path extrusionOk="0" h="1000" w="100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extrusionOk="0" h="1000" w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19;p152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2"/>
          <p:cNvSpPr txBox="1"/>
          <p:nvPr>
            <p:ph idx="1" type="subTitle"/>
          </p:nvPr>
        </p:nvSpPr>
        <p:spPr>
          <a:xfrm>
            <a:off x="1930400" y="34290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  <a:defRPr sz="2800"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1" name="Google Shape;21;p152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2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2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1"/>
          <p:cNvSpPr txBox="1"/>
          <p:nvPr>
            <p:ph idx="1" type="body"/>
          </p:nvPr>
        </p:nvSpPr>
        <p:spPr>
          <a:xfrm rot="5400000">
            <a:off x="3575051" y="-1600200"/>
            <a:ext cx="5029200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8" name="Google Shape;78;p16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2"/>
          <p:cNvSpPr txBox="1"/>
          <p:nvPr>
            <p:ph type="title"/>
          </p:nvPr>
        </p:nvSpPr>
        <p:spPr>
          <a:xfrm rot="5400000">
            <a:off x="7242176" y="1827742"/>
            <a:ext cx="5715000" cy="26691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2"/>
          <p:cNvSpPr txBox="1"/>
          <p:nvPr>
            <p:ph idx="1" type="body"/>
          </p:nvPr>
        </p:nvSpPr>
        <p:spPr>
          <a:xfrm rot="5400000">
            <a:off x="1801284" y="-740833"/>
            <a:ext cx="5715000" cy="7806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4" name="Google Shape;84;p16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52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460"/>
              </a:spcBef>
              <a:spcAft>
                <a:spcPts val="0"/>
              </a:spcAft>
              <a:buSzPts val="23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0" name="Google Shape;90;p16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7" name="Google Shape;27;p15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15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5"/>
          <p:cNvSpPr txBox="1"/>
          <p:nvPr>
            <p:ph idx="1" type="body"/>
          </p:nvPr>
        </p:nvSpPr>
        <p:spPr>
          <a:xfrm>
            <a:off x="755651" y="1752600"/>
            <a:ext cx="5232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□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□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9" name="Google Shape;39;p155"/>
          <p:cNvSpPr txBox="1"/>
          <p:nvPr>
            <p:ph idx="2" type="body"/>
          </p:nvPr>
        </p:nvSpPr>
        <p:spPr>
          <a:xfrm>
            <a:off x="6191251" y="1752600"/>
            <a:ext cx="5232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□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□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40" name="Google Shape;40;p15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5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□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7" name="Google Shape;47;p15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□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□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9" name="Google Shape;49;p15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□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■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□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4" name="Google Shape;64;p15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6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6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" name="Google Shape;11;p15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oto Sans Symbols"/>
              <a:buChar char="□"/>
              <a:defRPr b="0" i="0" sz="30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oto Sans Symbols"/>
              <a:buChar char="■"/>
              <a:defRPr b="0" i="0" sz="26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74650" lvl="2" marL="1371600" marR="0" rtl="0" algn="l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Noto Sans Symbols"/>
              <a:buChar char="□"/>
              <a:defRPr b="0" i="0" sz="23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336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51"/>
          <p:cNvSpPr/>
          <p:nvPr/>
        </p:nvSpPr>
        <p:spPr>
          <a:xfrm>
            <a:off x="787400" y="990600"/>
            <a:ext cx="10610851" cy="109538"/>
          </a:xfrm>
          <a:custGeom>
            <a:rect b="b" l="l" r="r" t="t"/>
            <a:pathLst>
              <a:path extrusionOk="0" h="1000" w="100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extrusionOk="0" h="1000" w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" name="Google Shape;13;p151"/>
          <p:cNvCxnSpPr/>
          <p:nvPr/>
        </p:nvCxnSpPr>
        <p:spPr>
          <a:xfrm>
            <a:off x="812800" y="6353175"/>
            <a:ext cx="10566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15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" name="Google Shape;15;p15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" name="Google Shape;16;p15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4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0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5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3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5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Course – TFC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930400" y="34290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u="sng"/>
              <a:t>Course Instructor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/>
              <a:t>	Dr. Umadevi V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/>
              <a:t>	Department of CSE, BMSCE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Webpage:https://sites.google.com/site/drvumadevi/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00" name="Google Shape;100;p1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1" name="Google Shape;101;p1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" name="Google Shape;102;p1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5266269"/>
            <a:ext cx="914400" cy="89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ways a PDA accept the language</a:t>
            </a:r>
            <a:endParaRPr/>
          </a:p>
        </p:txBody>
      </p:sp>
      <p:sp>
        <p:nvSpPr>
          <p:cNvPr id="207" name="Google Shape;207;p1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There are two ways a PDA can accept the language:</a:t>
            </a:r>
            <a:endParaRPr/>
          </a:p>
          <a:p>
            <a:pPr indent="-514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AutoNum type="alphaLcPeriod"/>
            </a:pPr>
            <a:r>
              <a:rPr b="1" lang="en-US" sz="2000"/>
              <a:t>Empty Stack: </a:t>
            </a:r>
            <a:r>
              <a:rPr lang="en-US" sz="2000"/>
              <a:t>If a sentence in a language causes PDA to empty its stack then the sentence is accepted.</a:t>
            </a:r>
            <a:endParaRPr/>
          </a:p>
          <a:p>
            <a:pPr indent="-514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AutoNum type="alphaLcPeriod"/>
            </a:pPr>
            <a:r>
              <a:rPr b="1" lang="en-US" sz="2000"/>
              <a:t>Final State:</a:t>
            </a:r>
            <a:r>
              <a:rPr lang="en-US" sz="2000"/>
              <a:t> If a sentence in a language causes PDA to move to a state which is member of a set of final states, then the sentence is accepted.</a:t>
            </a:r>
            <a:endParaRPr/>
          </a:p>
          <a:p>
            <a:pPr indent="-387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08" name="Google Shape;208;p1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09" name="Google Shape;209;p1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Google Shape;210;p1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289" name="Google Shape;1289;p10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Show that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</a:t>
            </a:r>
            <a:r>
              <a:rPr lang="en-US" sz="2000"/>
              <a:t>, n≥0} is not Context Free Language (CFL).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Solution: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Step1: </a:t>
            </a:r>
            <a:r>
              <a:rPr lang="en-US" sz="2000"/>
              <a:t>Let L be CFL and let z= 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  </a:t>
            </a:r>
            <a:r>
              <a:rPr lang="en-US" sz="2000"/>
              <a:t>∈ L</a:t>
            </a:r>
            <a:endParaRPr baseline="30000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Step2: </a:t>
            </a:r>
            <a:r>
              <a:rPr lang="en-US" sz="2000"/>
              <a:t>Note that |z|=| 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 </a:t>
            </a:r>
            <a:r>
              <a:rPr lang="en-US" sz="2000"/>
              <a:t>|=3n &gt;= n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Split z into uvwxy such that |vwx| ≤ n and |vx| ≥ 1</a:t>
            </a:r>
            <a:endParaRPr/>
          </a:p>
        </p:txBody>
      </p:sp>
      <p:sp>
        <p:nvSpPr>
          <p:cNvPr id="1290" name="Google Shape;1290;p10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91" name="Google Shape;1291;p10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92" name="Google Shape;1292;p10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3" name="Google Shape;129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516292"/>
            <a:ext cx="4191000" cy="2732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00"/>
          <p:cNvSpPr txBox="1"/>
          <p:nvPr/>
        </p:nvSpPr>
        <p:spPr>
          <a:xfrm>
            <a:off x="6629399" y="5325070"/>
            <a:ext cx="36166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|vx| =|a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|= (j+ 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≥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|vwx| =|a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|=(j+k+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≤ n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300" name="Google Shape;1300;p10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Show that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</a:t>
            </a:r>
            <a:r>
              <a:rPr lang="en-US" sz="2000"/>
              <a:t>, n≥0} is not Context Free Language (CFL).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Solution (Contd…):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Step3:</a:t>
            </a:r>
            <a:r>
              <a:rPr lang="en-US" sz="2000"/>
              <a:t> For all </a:t>
            </a:r>
            <a:r>
              <a:rPr lang="en-US" sz="2000">
                <a:solidFill>
                  <a:srgbClr val="FF00FF"/>
                </a:solidFill>
              </a:rPr>
              <a:t>i</a:t>
            </a:r>
            <a:r>
              <a:rPr lang="en-US" sz="2000"/>
              <a:t>,  u</a:t>
            </a:r>
            <a:r>
              <a:rPr lang="en-US" sz="2000">
                <a:solidFill>
                  <a:srgbClr val="0000FF"/>
                </a:solidFill>
              </a:rPr>
              <a:t>v</a:t>
            </a:r>
            <a:r>
              <a:rPr baseline="30000" lang="en-US" sz="2000">
                <a:solidFill>
                  <a:srgbClr val="FF00FF"/>
                </a:solidFill>
              </a:rPr>
              <a:t>i</a:t>
            </a:r>
            <a:r>
              <a:rPr lang="en-US" sz="2000">
                <a:solidFill>
                  <a:srgbClr val="008000"/>
                </a:solidFill>
              </a:rPr>
              <a:t>w</a:t>
            </a:r>
            <a:r>
              <a:rPr lang="en-US" sz="2000">
                <a:solidFill>
                  <a:srgbClr val="0000FF"/>
                </a:solidFill>
              </a:rPr>
              <a:t>x</a:t>
            </a:r>
            <a:r>
              <a:rPr baseline="30000" lang="en-US" sz="2000">
                <a:solidFill>
                  <a:srgbClr val="FF00FF"/>
                </a:solidFill>
              </a:rPr>
              <a:t>i</a:t>
            </a:r>
            <a:r>
              <a:rPr lang="en-US" sz="2000"/>
              <a:t>y ∈ L.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         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Hence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</a:t>
            </a:r>
            <a:r>
              <a:rPr lang="en-US" sz="2000"/>
              <a:t>, n≥0} is not CFL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01" name="Google Shape;1301;p10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02" name="Google Shape;1302;p10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3" name="Google Shape;1303;p10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4" name="Google Shape;130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590800"/>
            <a:ext cx="62960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0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310" name="Google Shape;1310;p10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that the language L={WW , W ∈ (a+b)* }is not Context Free Language (CFL).</a:t>
            </a:r>
            <a:endParaRPr sz="1800"/>
          </a:p>
        </p:txBody>
      </p:sp>
      <p:sp>
        <p:nvSpPr>
          <p:cNvPr id="1311" name="Google Shape;1311;p10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12" name="Google Shape;1312;p10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13" name="Google Shape;1313;p10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0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Verdana"/>
              <a:buNone/>
            </a:pPr>
            <a:r>
              <a:rPr lang="en-US" sz="1800"/>
              <a:t>Show that the language L={WW , W ∈ (a+b)*} is not Context Free Language (CFL).</a:t>
            </a:r>
            <a:br>
              <a:rPr lang="en-US" sz="1800"/>
            </a:br>
            <a:r>
              <a:rPr lang="en-US" sz="1800">
                <a:solidFill>
                  <a:srgbClr val="FF0000"/>
                </a:solidFill>
              </a:rPr>
              <a:t>Rough Slide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19" name="Google Shape;1319;p10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Step1: </a:t>
            </a:r>
            <a:r>
              <a:rPr lang="en-US" sz="1800"/>
              <a:t>Let L be CFL and Let z= 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  </a:t>
            </a:r>
            <a:r>
              <a:rPr lang="en-US" sz="1800"/>
              <a:t>∈ L</a:t>
            </a:r>
            <a:endParaRPr baseline="30000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Step2: </a:t>
            </a:r>
            <a:r>
              <a:rPr lang="en-US" sz="1800"/>
              <a:t>Note that |z|=| 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 </a:t>
            </a:r>
            <a:r>
              <a:rPr lang="en-US" sz="1800"/>
              <a:t>|=4n &gt;= n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Split z into uvwxy such that |vwx| ≤ n and |vx| ≥ 1</a:t>
            </a:r>
            <a:endParaRPr/>
          </a:p>
        </p:txBody>
      </p:sp>
      <p:sp>
        <p:nvSpPr>
          <p:cNvPr id="1320" name="Google Shape;1320;p10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21" name="Google Shape;1321;p10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2" name="Google Shape;1322;p10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0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29" name="Google Shape;1329;p10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30" name="Google Shape;1330;p10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1" name="Google Shape;1331;p10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2" name="Google Shape;1332;p104"/>
          <p:cNvPicPr preferRelativeResize="0"/>
          <p:nvPr/>
        </p:nvPicPr>
        <p:blipFill rotWithShape="1">
          <a:blip r:embed="rId3">
            <a:alphaModFix/>
          </a:blip>
          <a:srcRect b="5556" l="0" r="0" t="7778"/>
          <a:stretch/>
        </p:blipFill>
        <p:spPr>
          <a:xfrm rot="-5400000">
            <a:off x="603253" y="227806"/>
            <a:ext cx="6248399" cy="594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0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0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39" name="Google Shape;1339;p10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40" name="Google Shape;1340;p10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41" name="Google Shape;1341;p10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2" name="Google Shape;134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" y="1196009"/>
            <a:ext cx="67913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348" name="Google Shape;1348;p10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that the language L={W , W ∈ (0+1)* , |w| is a perfect square }is not Context Free Language (CFL).</a:t>
            </a:r>
            <a:endParaRPr sz="1800"/>
          </a:p>
        </p:txBody>
      </p:sp>
      <p:sp>
        <p:nvSpPr>
          <p:cNvPr id="1349" name="Google Shape;1349;p10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50" name="Google Shape;1350;p10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1" name="Google Shape;1351;p10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Show that the language L={W , W ∈ (0+1)* , |w| is a perfect square }is not Context Free Language (CFL).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357" name="Google Shape;1357;p107"/>
          <p:cNvSpPr txBox="1"/>
          <p:nvPr>
            <p:ph idx="1" type="body"/>
          </p:nvPr>
        </p:nvSpPr>
        <p:spPr>
          <a:xfrm>
            <a:off x="838200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Step1: </a:t>
            </a:r>
            <a:r>
              <a:rPr lang="en-US" sz="1800"/>
              <a:t>Let L be CFL and Let z= 0</a:t>
            </a:r>
            <a:r>
              <a:rPr baseline="30000" lang="en-US" sz="1800"/>
              <a:t>n2 </a:t>
            </a:r>
            <a:r>
              <a:rPr lang="en-US" sz="1800"/>
              <a:t>∈ L</a:t>
            </a:r>
            <a:endParaRPr baseline="30000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Step2: </a:t>
            </a:r>
            <a:r>
              <a:rPr lang="en-US" sz="1800"/>
              <a:t>Note that |z|=| 0</a:t>
            </a:r>
            <a:r>
              <a:rPr baseline="30000" lang="en-US" sz="1800"/>
              <a:t>n2</a:t>
            </a:r>
            <a:r>
              <a:rPr lang="en-US" sz="1800"/>
              <a:t>|=n</a:t>
            </a:r>
            <a:r>
              <a:rPr baseline="30000" lang="en-US" sz="1800"/>
              <a:t>2</a:t>
            </a:r>
            <a:r>
              <a:rPr lang="en-US" sz="1800"/>
              <a:t> ≥ n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Split z into uvwxy such that |vwx| ≤ n and |vx| ≥ 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 3: </a:t>
            </a:r>
            <a:r>
              <a:rPr lang="en-US" sz="1800"/>
              <a:t>For all </a:t>
            </a:r>
            <a:r>
              <a:rPr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,  u</a:t>
            </a:r>
            <a:r>
              <a:rPr lang="en-US" sz="1800">
                <a:solidFill>
                  <a:srgbClr val="0000FF"/>
                </a:solidFill>
              </a:rPr>
              <a:t>v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>
                <a:solidFill>
                  <a:srgbClr val="008000"/>
                </a:solidFill>
              </a:rPr>
              <a:t>w</a:t>
            </a:r>
            <a:r>
              <a:rPr lang="en-US" sz="1800">
                <a:solidFill>
                  <a:srgbClr val="0000FF"/>
                </a:solidFill>
              </a:rPr>
              <a:t>x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y ∈ L. </a:t>
            </a:r>
            <a:endParaRPr sz="1800"/>
          </a:p>
        </p:txBody>
      </p:sp>
      <p:sp>
        <p:nvSpPr>
          <p:cNvPr id="1358" name="Google Shape;1358;p10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59" name="Google Shape;1359;p10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0" name="Google Shape;1360;p10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0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Show that the language L={W , W ∈ (0+1)* , |w| is a perfect square }is not Context Free Language (CFL).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366" name="Google Shape;1366;p108"/>
          <p:cNvSpPr txBox="1"/>
          <p:nvPr>
            <p:ph idx="1" type="body"/>
          </p:nvPr>
        </p:nvSpPr>
        <p:spPr>
          <a:xfrm>
            <a:off x="838200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Step1: </a:t>
            </a:r>
            <a:r>
              <a:rPr lang="en-US" sz="1800"/>
              <a:t>Let L be CFL and Let z= 0</a:t>
            </a:r>
            <a:r>
              <a:rPr baseline="30000" lang="en-US" sz="1800"/>
              <a:t>n2 </a:t>
            </a:r>
            <a:r>
              <a:rPr lang="en-US" sz="1800"/>
              <a:t>∈ L</a:t>
            </a:r>
            <a:endParaRPr baseline="30000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Step2: </a:t>
            </a:r>
            <a:r>
              <a:rPr lang="en-US" sz="1800"/>
              <a:t>Note that |z|=| 0</a:t>
            </a:r>
            <a:r>
              <a:rPr baseline="30000" lang="en-US" sz="1800"/>
              <a:t>n2</a:t>
            </a:r>
            <a:r>
              <a:rPr lang="en-US" sz="1800"/>
              <a:t>|=n</a:t>
            </a:r>
            <a:r>
              <a:rPr baseline="30000" lang="en-US" sz="1800"/>
              <a:t>2</a:t>
            </a:r>
            <a:r>
              <a:rPr lang="en-US" sz="1800"/>
              <a:t> ≥ n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Split z into uvwxy such that |vwx| ≤ n and |vx| ≥ 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 3: </a:t>
            </a:r>
            <a:r>
              <a:rPr lang="en-US" sz="1800"/>
              <a:t>For all </a:t>
            </a:r>
            <a:r>
              <a:rPr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,  u</a:t>
            </a:r>
            <a:r>
              <a:rPr lang="en-US" sz="1800">
                <a:solidFill>
                  <a:srgbClr val="0000FF"/>
                </a:solidFill>
              </a:rPr>
              <a:t>v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>
                <a:solidFill>
                  <a:srgbClr val="008000"/>
                </a:solidFill>
              </a:rPr>
              <a:t>w</a:t>
            </a:r>
            <a:r>
              <a:rPr lang="en-US" sz="1800">
                <a:solidFill>
                  <a:srgbClr val="0000FF"/>
                </a:solidFill>
              </a:rPr>
              <a:t>x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y ∈ L.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Let |vx| = m , m ≤ n.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But for i=2,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n</a:t>
            </a:r>
            <a:r>
              <a:rPr baseline="30000" lang="en-US" sz="1800"/>
              <a:t>2</a:t>
            </a:r>
            <a:r>
              <a:rPr lang="en-US" sz="1800"/>
              <a:t> &lt; |uv</a:t>
            </a:r>
            <a:r>
              <a:rPr baseline="30000" lang="en-US" sz="1800"/>
              <a:t>2</a:t>
            </a:r>
            <a:r>
              <a:rPr lang="en-US" sz="1800"/>
              <a:t>wx</a:t>
            </a:r>
            <a:r>
              <a:rPr baseline="30000" lang="en-US" sz="1800"/>
              <a:t>2</a:t>
            </a:r>
            <a:r>
              <a:rPr lang="en-US" sz="1800"/>
              <a:t>y| = n</a:t>
            </a:r>
            <a:r>
              <a:rPr baseline="30000" lang="en-US" sz="1800"/>
              <a:t>2</a:t>
            </a:r>
            <a:r>
              <a:rPr lang="en-US" sz="1800"/>
              <a:t>+m ≤ (n</a:t>
            </a:r>
            <a:r>
              <a:rPr baseline="30000" lang="en-US" sz="1800"/>
              <a:t>2</a:t>
            </a:r>
            <a:r>
              <a:rPr lang="en-US" sz="1800"/>
              <a:t> + n) &lt; (n+1)</a:t>
            </a:r>
            <a:r>
              <a:rPr baseline="30000" lang="en-US" sz="1800"/>
              <a:t>2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aseline="30000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And hence the length is nit a perfect square and therefore string is not in L. This contradiction allows us to conclude that our assumption was wrong and L is not CFL.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367" name="Google Shape;1367;p10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68" name="Google Shape;1368;p10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9" name="Google Shape;1369;p10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0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375" name="Google Shape;1375;p10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Show that the language L={a</a:t>
            </a:r>
            <a:r>
              <a:rPr baseline="30000" lang="en-US" sz="2000"/>
              <a:t>n!</a:t>
            </a:r>
            <a:r>
              <a:rPr lang="en-US" sz="2000"/>
              <a:t>, n≥0} is not Context Free Language (CFL).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Solution: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Step1: </a:t>
            </a:r>
            <a:r>
              <a:rPr lang="en-US" sz="2000"/>
              <a:t>Let L be CFL and it is infinite, Let z= a</a:t>
            </a:r>
            <a:r>
              <a:rPr baseline="30000" lang="en-US" sz="2000"/>
              <a:t>n!  </a:t>
            </a:r>
            <a:r>
              <a:rPr lang="en-US" sz="2000"/>
              <a:t>∈ L</a:t>
            </a:r>
            <a:endParaRPr baseline="30000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Step2: </a:t>
            </a:r>
            <a:r>
              <a:rPr lang="en-US" sz="2000"/>
              <a:t>Note that |z|=| a</a:t>
            </a:r>
            <a:r>
              <a:rPr baseline="30000" lang="en-US" sz="2000"/>
              <a:t>n!</a:t>
            </a:r>
            <a:r>
              <a:rPr lang="en-US" sz="2000"/>
              <a:t>|=n! &gt; n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Split z into uvwxy such that |vwx| ≤ n and |vx| ≥ 1</a:t>
            </a:r>
            <a:endParaRPr/>
          </a:p>
        </p:txBody>
      </p:sp>
      <p:sp>
        <p:nvSpPr>
          <p:cNvPr id="1376" name="Google Shape;1376;p10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77" name="Google Shape;1377;p10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78" name="Google Shape;1378;p10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9" name="Google Shape;1379;p109"/>
          <p:cNvSpPr txBox="1"/>
          <p:nvPr/>
        </p:nvSpPr>
        <p:spPr>
          <a:xfrm>
            <a:off x="5775960" y="5285660"/>
            <a:ext cx="45063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|vwx| ≤ n, |a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+a</a:t>
            </a:r>
            <a:r>
              <a:rPr baseline="30000"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=(j+k+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≤ n </a:t>
            </a:r>
            <a:endParaRPr/>
          </a:p>
        </p:txBody>
      </p:sp>
      <p:pic>
        <p:nvPicPr>
          <p:cNvPr id="1380" name="Google Shape;138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3614967"/>
            <a:ext cx="1295400" cy="11464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09"/>
          <p:cNvSpPr txBox="1"/>
          <p:nvPr/>
        </p:nvSpPr>
        <p:spPr>
          <a:xfrm>
            <a:off x="4343400" y="4403848"/>
            <a:ext cx="25346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v=a</a:t>
            </a:r>
            <a:r>
              <a:rPr baseline="30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, w=a</a:t>
            </a:r>
            <a:r>
              <a:rPr baseline="30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, x=a</a:t>
            </a:r>
            <a:r>
              <a:rPr baseline="30000" lang="en-US" sz="20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endParaRPr baseline="30000"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2" name="Google Shape;1382;p109"/>
          <p:cNvSpPr txBox="1"/>
          <p:nvPr/>
        </p:nvSpPr>
        <p:spPr>
          <a:xfrm>
            <a:off x="4191000" y="3988126"/>
            <a:ext cx="24593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n!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a</a:t>
            </a:r>
            <a:r>
              <a:rPr baseline="30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n!-(j+k</a:t>
            </a:r>
            <a:r>
              <a:rPr baseline="30000" lang="en-US" sz="20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+l </a:t>
            </a:r>
            <a:r>
              <a:rPr baseline="30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endParaRPr baseline="3000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3" name="Google Shape;1383;p109"/>
          <p:cNvSpPr txBox="1"/>
          <p:nvPr/>
        </p:nvSpPr>
        <p:spPr>
          <a:xfrm>
            <a:off x="1935804" y="5285660"/>
            <a:ext cx="3413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|vx| ≥ 1, |a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+a</a:t>
            </a:r>
            <a:r>
              <a:rPr baseline="30000"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| =(j+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l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≥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216" name="Google Shape;216;p1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aaabb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17" name="Google Shape;217;p1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18" name="Google Shape;218;p1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1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1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389" name="Google Shape;1389;p11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that the language L={a</a:t>
            </a:r>
            <a:r>
              <a:rPr baseline="30000" lang="en-US" sz="1800"/>
              <a:t>n!</a:t>
            </a:r>
            <a:r>
              <a:rPr lang="en-US" sz="1800"/>
              <a:t>, n≥0 is not Context Free Language (CFL).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 (Contd..):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Step3: </a:t>
            </a:r>
            <a:r>
              <a:rPr lang="en-US" sz="1800"/>
              <a:t>For all </a:t>
            </a:r>
            <a:r>
              <a:rPr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,  u</a:t>
            </a:r>
            <a:r>
              <a:rPr lang="en-US" sz="1800">
                <a:solidFill>
                  <a:srgbClr val="0000FF"/>
                </a:solidFill>
              </a:rPr>
              <a:t>v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>
                <a:solidFill>
                  <a:srgbClr val="008000"/>
                </a:solidFill>
              </a:rPr>
              <a:t>w</a:t>
            </a:r>
            <a:r>
              <a:rPr lang="en-US" sz="1800">
                <a:solidFill>
                  <a:srgbClr val="0000FF"/>
                </a:solidFill>
              </a:rPr>
              <a:t>x</a:t>
            </a:r>
            <a:r>
              <a:rPr baseline="30000" lang="en-US" sz="1800">
                <a:solidFill>
                  <a:srgbClr val="FF00FF"/>
                </a:solidFill>
              </a:rPr>
              <a:t>i</a:t>
            </a:r>
            <a:r>
              <a:rPr lang="en-US" sz="1800"/>
              <a:t>y ∈ L.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But for i=2,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       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390" name="Google Shape;1390;p11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91" name="Google Shape;1391;p11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2" name="Google Shape;1392;p11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3" name="Google Shape;1393;p110"/>
          <p:cNvSpPr txBox="1"/>
          <p:nvPr/>
        </p:nvSpPr>
        <p:spPr>
          <a:xfrm>
            <a:off x="3489962" y="2817171"/>
            <a:ext cx="33057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n!-(j+k</a:t>
            </a:r>
            <a:r>
              <a:rPr baseline="30000"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+l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2j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=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n!+j+</a:t>
            </a:r>
            <a:r>
              <a:rPr baseline="30000"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4" name="Google Shape;1394;p110"/>
          <p:cNvSpPr txBox="1"/>
          <p:nvPr/>
        </p:nvSpPr>
        <p:spPr>
          <a:xfrm>
            <a:off x="1935806" y="4191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5" name="Google Shape;1395;p110"/>
          <p:cNvSpPr txBox="1"/>
          <p:nvPr/>
        </p:nvSpPr>
        <p:spPr>
          <a:xfrm>
            <a:off x="3489960" y="3385426"/>
            <a:ext cx="3480440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</a:t>
            </a:r>
            <a:r>
              <a:rPr baseline="30000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n!+j+</a:t>
            </a:r>
            <a:r>
              <a:rPr baseline="30000"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=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n!+j+</a:t>
            </a:r>
            <a:r>
              <a:rPr lang="en-US" sz="24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 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≤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n!+n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&lt; n!+n!(n)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&lt; n!(n+1)</a:t>
            </a:r>
            <a:endParaRPr/>
          </a:p>
        </p:txBody>
      </p:sp>
      <p:sp>
        <p:nvSpPr>
          <p:cNvPr id="1396" name="Google Shape;1396;p110"/>
          <p:cNvSpPr/>
          <p:nvPr/>
        </p:nvSpPr>
        <p:spPr>
          <a:xfrm>
            <a:off x="4648200" y="4633258"/>
            <a:ext cx="381000" cy="27253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7" name="Google Shape;1397;p110"/>
          <p:cNvSpPr txBox="1"/>
          <p:nvPr/>
        </p:nvSpPr>
        <p:spPr>
          <a:xfrm>
            <a:off x="3581403" y="4953000"/>
            <a:ext cx="3029997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n!  &lt;  (n!+j+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&lt; (n+1)!</a:t>
            </a:r>
            <a:endParaRPr/>
          </a:p>
        </p:txBody>
      </p:sp>
      <p:sp>
        <p:nvSpPr>
          <p:cNvPr id="1398" name="Google Shape;1398;p110"/>
          <p:cNvSpPr txBox="1"/>
          <p:nvPr/>
        </p:nvSpPr>
        <p:spPr>
          <a:xfrm>
            <a:off x="2852247" y="5472110"/>
            <a:ext cx="56973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Since, (n!+j+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lies in between n! and (n+1)! 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string generated by uv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wx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 =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n!+j+</a:t>
            </a:r>
            <a:r>
              <a:rPr baseline="30000"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l</a:t>
            </a:r>
            <a:r>
              <a:rPr lang="en-US" sz="18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∉  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which is contradiction, hence L is not CFL 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1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405" name="Google Shape;1405;p11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Pumping lemma for context free language breaks the strings into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Two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Three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c) Five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Six parts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06" name="Google Shape;1406;p11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07" name="Google Shape;1407;p11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8" name="Google Shape;1408;p11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1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</a:t>
            </a:r>
            <a:endParaRPr/>
          </a:p>
        </p:txBody>
      </p:sp>
      <p:sp>
        <p:nvSpPr>
          <p:cNvPr id="1415" name="Google Shape;1415;p11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Pumping lemma for context free language breaks the strings into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Two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Three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3200">
                <a:solidFill>
                  <a:schemeClr val="dk1"/>
                </a:solidFill>
              </a:rPr>
              <a:t>c) Five parts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Six parts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16" name="Google Shape;1416;p11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17" name="Google Shape;1417;p11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18" name="Google Shape;1418;p11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425" name="Google Shape;1425;p11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In pumping lemma for context free language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a) We start by assuming the given language is context free and then we get contradict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b) We first convert the given language into regular language and then apply steps  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c) Both (a) and (b)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d) None of these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26" name="Google Shape;1426;p11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27" name="Google Shape;1427;p11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8" name="Google Shape;1428;p11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</a:t>
            </a:r>
            <a:endParaRPr/>
          </a:p>
        </p:txBody>
      </p:sp>
      <p:sp>
        <p:nvSpPr>
          <p:cNvPr id="1435" name="Google Shape;1435;p11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In pumping lemma for context free language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chemeClr val="dk1"/>
                </a:solidFill>
              </a:rPr>
              <a:t>a) We start by assuming the given language is context free and then we get contradict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b) We first convert the given language into regular language and then apply steps  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c) Both (a) and (b)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d) None of these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436" name="Google Shape;1436;p11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37" name="Google Shape;1437;p11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38" name="Google Shape;1438;p11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5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Closure properties of CFL</a:t>
            </a:r>
            <a:endParaRPr sz="2800"/>
          </a:p>
        </p:txBody>
      </p:sp>
      <p:sp>
        <p:nvSpPr>
          <p:cNvPr id="1445" name="Google Shape;1445;p115"/>
          <p:cNvSpPr txBox="1"/>
          <p:nvPr>
            <p:ph idx="1" type="subTitle"/>
          </p:nvPr>
        </p:nvSpPr>
        <p:spPr>
          <a:xfrm>
            <a:off x="1981200" y="3200400"/>
            <a:ext cx="8382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446" name="Google Shape;1446;p115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47" name="Google Shape;1447;p115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8" name="Google Shape;1448;p115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11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Closure properties of CFL</a:t>
            </a:r>
            <a:endParaRPr/>
          </a:p>
        </p:txBody>
      </p:sp>
      <p:sp>
        <p:nvSpPr>
          <p:cNvPr id="1456" name="Google Shape;1456;p11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Closure properties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consider operations on CFL that are guaranteed to produce a  CFL</a:t>
            </a:r>
            <a:endParaRPr sz="2900"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CFL’s are closed under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union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concatenation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closure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(star)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reversal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homomorphism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inverse homomorphism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substitution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CFL’s are </a:t>
            </a:r>
            <a:r>
              <a:rPr b="1"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closed under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intersection and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complementation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69900" rtl="0" algn="just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900"/>
          </a:p>
          <a:p>
            <a:pPr indent="-285750" lvl="0" marL="469900" rtl="0" algn="just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1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2" name="Google Shape;1462;p117"/>
          <p:cNvSpPr txBox="1"/>
          <p:nvPr>
            <p:ph type="title"/>
          </p:nvPr>
        </p:nvSpPr>
        <p:spPr>
          <a:xfrm>
            <a:off x="20574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CFLs are closed under Union Operation</a:t>
            </a:r>
            <a:endParaRPr/>
          </a:p>
        </p:txBody>
      </p:sp>
      <p:sp>
        <p:nvSpPr>
          <p:cNvPr id="1463" name="Google Shape;1463;p117"/>
          <p:cNvSpPr txBox="1"/>
          <p:nvPr>
            <p:ph idx="1" type="body"/>
          </p:nvPr>
        </p:nvSpPr>
        <p:spPr>
          <a:xfrm>
            <a:off x="1828800" y="1371600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be two CFL’s generated by CFGs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and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1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9" name="Google Shape;1469;p118"/>
          <p:cNvSpPr txBox="1"/>
          <p:nvPr>
            <p:ph type="title"/>
          </p:nvPr>
        </p:nvSpPr>
        <p:spPr>
          <a:xfrm>
            <a:off x="20574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CFLs are closed under Union Operation</a:t>
            </a:r>
            <a:endParaRPr/>
          </a:p>
        </p:txBody>
      </p:sp>
      <p:sp>
        <p:nvSpPr>
          <p:cNvPr id="1470" name="Google Shape;1470;p118"/>
          <p:cNvSpPr txBox="1"/>
          <p:nvPr>
            <p:ph idx="1" type="body"/>
          </p:nvPr>
        </p:nvSpPr>
        <p:spPr>
          <a:xfrm>
            <a:off x="1828800" y="1371600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be two CFL’s generated by CFGs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and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get grammar for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Add new start symbol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rules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|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get grammar G = (V, T, P, S) where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V =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}, where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∉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P =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1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6" name="Google Shape;1476;p119"/>
          <p:cNvSpPr txBox="1"/>
          <p:nvPr>
            <p:ph type="title"/>
          </p:nvPr>
        </p:nvSpPr>
        <p:spPr>
          <a:xfrm>
            <a:off x="20574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CFLs are closed under Union Operation</a:t>
            </a:r>
            <a:endParaRPr/>
          </a:p>
        </p:txBody>
      </p:sp>
      <p:sp>
        <p:nvSpPr>
          <p:cNvPr id="1477" name="Google Shape;1477;p119"/>
          <p:cNvSpPr txBox="1"/>
          <p:nvPr>
            <p:ph idx="1" type="body"/>
          </p:nvPr>
        </p:nvSpPr>
        <p:spPr>
          <a:xfrm>
            <a:off x="1828800" y="1371600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be two CFL’s generated by CFGs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and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get grammar for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Add new start symbol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rules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|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get grammar G = (V, T, P, S) where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V =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}, where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∉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P =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{ 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n ≥ 0 } ,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{ 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n ≥ 0 }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: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aS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 | ε     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→ bS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| ε</a:t>
            </a:r>
            <a:endParaRPr/>
          </a:p>
          <a:p>
            <a:pPr indent="-436563" lvl="1" marL="9080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L1 ∪ L2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G = (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S}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{a, b}, P, S) where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1" marL="471487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P = {P1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∪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P2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∪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{S →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}}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Union of two CFLs results in CFL.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Construct PDA  ( or DPDA) to recognize the language L={a</a:t>
            </a:r>
            <a:r>
              <a:rPr baseline="30000" lang="en-US" sz="1600"/>
              <a:t>n</a:t>
            </a:r>
            <a:r>
              <a:rPr lang="en-US" sz="1600"/>
              <a:t>b</a:t>
            </a:r>
            <a:r>
              <a:rPr baseline="30000" lang="en-US" sz="1600"/>
              <a:t>n</a:t>
            </a:r>
            <a:r>
              <a:rPr lang="en-US" sz="1600"/>
              <a:t>, n&gt;=1} by empty stack method.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r>
              <a:rPr lang="en-US" sz="1600"/>
              <a:t>  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25" name="Google Shape;225;p1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aaabb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26" name="Google Shape;226;p1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27" name="Google Shape;227;p1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8" name="Google Shape;228;p1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9" name="Google Shape;229;p12"/>
          <p:cNvGraphicFramePr/>
          <p:nvPr/>
        </p:nvGraphicFramePr>
        <p:xfrm>
          <a:off x="1828800" y="2286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2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3" name="Google Shape;1483;p120"/>
          <p:cNvSpPr txBox="1"/>
          <p:nvPr>
            <p:ph type="title"/>
          </p:nvPr>
        </p:nvSpPr>
        <p:spPr>
          <a:xfrm>
            <a:off x="2133600" y="152400"/>
            <a:ext cx="792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CFLs are closed under Concatenation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Operation</a:t>
            </a:r>
            <a:endParaRPr/>
          </a:p>
        </p:txBody>
      </p:sp>
      <p:sp>
        <p:nvSpPr>
          <p:cNvPr id="1484" name="Google Shape;1484;p120"/>
          <p:cNvSpPr txBox="1"/>
          <p:nvPr>
            <p:ph idx="1" type="body"/>
          </p:nvPr>
        </p:nvSpPr>
        <p:spPr>
          <a:xfrm>
            <a:off x="1981200" y="1219200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be two CFL’s generated by CFGs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and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get grammar for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Add new start symbol S and rule S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get G = (V, T, P, S) where</a:t>
            </a:r>
            <a:endParaRPr/>
          </a:p>
          <a:p>
            <a:pPr indent="-395288" lvl="2" marL="1304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V =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S }, where S ∉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288" lvl="2" marL="1304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 =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S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{ 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n ≥ 0 } with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 |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{ 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m ≥ 0 } with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: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bS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|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 { 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{n+m}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n, m ≥ 0 } with  G = ({S,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}, {a, b},  </a:t>
            </a:r>
            <a:endParaRPr/>
          </a:p>
          <a:p>
            <a:pPr indent="0" lvl="1" marL="4714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→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 |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ε,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bS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a}, S)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Concatenation of Two CFLs results in a CFL</a:t>
            </a:r>
            <a:endParaRPr/>
          </a:p>
          <a:p>
            <a:pPr indent="-317500" lvl="0" marL="469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aseline="30000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0" name="Google Shape;1490;p121"/>
          <p:cNvSpPr txBox="1"/>
          <p:nvPr>
            <p:ph type="title"/>
          </p:nvPr>
        </p:nvSpPr>
        <p:spPr>
          <a:xfrm>
            <a:off x="2057400" y="76199"/>
            <a:ext cx="7962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CFLs are closed under Kleene’s-Closure or Star-Closure Operation </a:t>
            </a:r>
            <a:endParaRPr/>
          </a:p>
        </p:txBody>
      </p:sp>
      <p:sp>
        <p:nvSpPr>
          <p:cNvPr id="1491" name="Google Shape;1491;p121"/>
          <p:cNvSpPr txBox="1"/>
          <p:nvPr>
            <p:ph idx="1" type="body"/>
          </p:nvPr>
        </p:nvSpPr>
        <p:spPr>
          <a:xfrm>
            <a:off x="1981200" y="1277824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 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be the CFL generated by CFG 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=(V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Kleene Star Closure L(G)=(L(G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))*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= {a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n ≥ 0}  </a:t>
            </a:r>
            <a:endParaRPr/>
          </a:p>
          <a:p>
            <a:pPr indent="0" lvl="1" marL="4714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)*= { 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{n1}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{n1}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... a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{nk}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000">
                <a:latin typeface="Times New Roman"/>
                <a:ea typeface="Times New Roman"/>
                <a:cs typeface="Times New Roman"/>
                <a:sym typeface="Times New Roman"/>
              </a:rPr>
              <a:t>{nk}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k ≥ 0 and n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≥ 0 for all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 get the grammar for (L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)*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Add new start symbol S and rules S → SS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| ε.</a:t>
            </a:r>
            <a:endParaRPr/>
          </a:p>
          <a:p>
            <a:pPr indent="-436563" lvl="1" marL="9080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We get G = (V, T, P, S) where</a:t>
            </a:r>
            <a:endParaRPr/>
          </a:p>
          <a:p>
            <a:pPr indent="-395288" lvl="2" marL="1304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V =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S },  where S ∉ V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5288" lvl="2" marL="13049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 = P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∪ { S → SS</a:t>
            </a:r>
            <a:r>
              <a:rPr baseline="-25000" lang="en-US" sz="2000"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| ε}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Context-free languages are not closed under Intersection</a:t>
            </a:r>
            <a:endParaRPr/>
          </a:p>
        </p:txBody>
      </p:sp>
      <p:sp>
        <p:nvSpPr>
          <p:cNvPr id="1497" name="Google Shape;1497;p12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2400"/>
              <a:buChar char="□"/>
            </a:pPr>
            <a:r>
              <a:rPr lang="en-US" sz="2400"/>
              <a:t>Consider two CFL’s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L</a:t>
            </a:r>
            <a:r>
              <a:rPr baseline="-25000" lang="en-US" sz="2000"/>
              <a:t>1</a:t>
            </a:r>
            <a:r>
              <a:rPr lang="en-US" sz="2000"/>
              <a:t>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m</a:t>
            </a:r>
            <a:r>
              <a:rPr lang="en-US" sz="2000"/>
              <a:t>, 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≥ 0, m ≥ 0} and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L</a:t>
            </a:r>
            <a:r>
              <a:rPr baseline="-25000" lang="en-US" sz="2000"/>
              <a:t>2</a:t>
            </a:r>
            <a:r>
              <a:rPr lang="en-US" sz="2000"/>
              <a:t>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m</a:t>
            </a:r>
            <a:r>
              <a:rPr lang="en-US" sz="2000"/>
              <a:t>c</a:t>
            </a:r>
            <a:r>
              <a:rPr baseline="30000" lang="en-US" sz="2000"/>
              <a:t>m</a:t>
            </a:r>
            <a:r>
              <a:rPr lang="en-US" sz="2000"/>
              <a:t>, n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≥ 0, m ≥ 0}</a:t>
            </a:r>
            <a:endParaRPr/>
          </a:p>
          <a:p>
            <a:pPr indent="-469900" lvl="0" marL="469900" rtl="0" algn="l">
              <a:spcBef>
                <a:spcPts val="480"/>
              </a:spcBef>
              <a:spcAft>
                <a:spcPts val="0"/>
              </a:spcAft>
              <a:buSzPts val="2400"/>
              <a:buChar char="□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But L1</a:t>
            </a:r>
            <a:r>
              <a:rPr lang="en-US" sz="2400"/>
              <a:t> ∩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L2 </a:t>
            </a:r>
            <a:r>
              <a:rPr lang="en-US" sz="2400"/>
              <a:t>={a</a:t>
            </a:r>
            <a:r>
              <a:rPr baseline="30000" lang="en-US" sz="2400"/>
              <a:t>n</a:t>
            </a:r>
            <a:r>
              <a:rPr lang="en-US" sz="2400"/>
              <a:t>b</a:t>
            </a:r>
            <a:r>
              <a:rPr baseline="30000" lang="en-US" sz="2400"/>
              <a:t>n</a:t>
            </a:r>
            <a:r>
              <a:rPr lang="en-US" sz="2400"/>
              <a:t>c</a:t>
            </a:r>
            <a:r>
              <a:rPr baseline="30000" lang="en-US" sz="2400"/>
              <a:t>n</a:t>
            </a:r>
            <a:r>
              <a:rPr lang="en-US" sz="2400"/>
              <a:t>, 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≥ 0}, which is not CFL</a:t>
            </a:r>
            <a:endParaRPr/>
          </a:p>
          <a:p>
            <a:pPr indent="-469900" lvl="0" marL="469900" rtl="0" algn="l">
              <a:spcBef>
                <a:spcPts val="480"/>
              </a:spcBef>
              <a:spcAft>
                <a:spcPts val="0"/>
              </a:spcAft>
              <a:buSzPts val="2400"/>
              <a:buChar char="□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Thus family of CFL’s is not closed under Intersection operation.</a:t>
            </a:r>
            <a:endParaRPr sz="2400"/>
          </a:p>
        </p:txBody>
      </p:sp>
      <p:sp>
        <p:nvSpPr>
          <p:cNvPr id="1498" name="Google Shape;1498;p12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99" name="Google Shape;1499;p12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00" name="Google Shape;1500;p12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2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6" name="Google Shape;1506;p12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Intersection</a:t>
            </a:r>
            <a:endParaRPr/>
          </a:p>
        </p:txBody>
      </p:sp>
      <p:sp>
        <p:nvSpPr>
          <p:cNvPr id="1507" name="Google Shape;1507;p12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The CFL’s are not closed under intersection</a:t>
            </a:r>
            <a:endParaRPr/>
          </a:p>
          <a:p>
            <a:pPr indent="-469900" lvl="0" marL="469900" rtl="0" algn="l"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436563" lvl="1" marL="908050" rtl="0" algn="l">
              <a:spcBef>
                <a:spcPts val="52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L = {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|n ≥ 1}  is not context-free.</a:t>
            </a:r>
            <a:endParaRPr/>
          </a:p>
          <a:p>
            <a:pPr indent="-436563" lvl="1" marL="908050" rtl="0" algn="l">
              <a:spcBef>
                <a:spcPts val="52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L1 =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200"/>
              <a:t>{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≥ 1,i ≥1 }, </a:t>
            </a:r>
            <a:r>
              <a:rPr lang="en-US" sz="2200"/>
              <a:t>L2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{0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|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≥ 1,i ≥1 } are CFL’s with corresponding grammars for</a:t>
            </a:r>
            <a:r>
              <a:rPr lang="en-US" sz="2200"/>
              <a:t> L1: S-&gt;AB; A-&gt;0A1 | 01; B-&gt;2B | 2 , and for L2: S -&gt;AB; A-&gt;0A | 0; B-&gt;1B2 | 12.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However,  L = L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∩ L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Thus intersection of CFL’s is not CFL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2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Context-free languages are not closed under Complement</a:t>
            </a:r>
            <a:endParaRPr/>
          </a:p>
        </p:txBody>
      </p:sp>
      <p:sp>
        <p:nvSpPr>
          <p:cNvPr id="1513" name="Google Shape;1513;p12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6990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469900" lvl="0" marL="469900" rtl="0" algn="just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If the family of CFL’s were closed under Complementation then the right side of the above expression would be a CFL for any L</a:t>
            </a:r>
            <a:r>
              <a:rPr baseline="-25000" lang="en-US" sz="2000"/>
              <a:t>1 </a:t>
            </a:r>
            <a:r>
              <a:rPr lang="en-US" sz="2000"/>
              <a:t>and L</a:t>
            </a:r>
            <a:r>
              <a:rPr baseline="-25000" lang="en-US" sz="2000"/>
              <a:t>2</a:t>
            </a:r>
            <a:r>
              <a:rPr lang="en-US" sz="2000"/>
              <a:t>. But this contradicts what we have just shown in previous slide that the intersection of two CFLs is not necessarily Context free.</a:t>
            </a:r>
            <a:endParaRPr/>
          </a:p>
          <a:p>
            <a:pPr indent="-469900" lvl="0" marL="469900" rtl="0" algn="just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Consequently, the family of CFL is not closed under Complementation</a:t>
            </a:r>
            <a:endParaRPr/>
          </a:p>
          <a:p>
            <a:pPr indent="-342900" lvl="0" marL="46990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514" name="Google Shape;1514;p12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515" name="Google Shape;1515;p12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6" name="Google Shape;1516;p12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7" name="Google Shape;151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219200"/>
            <a:ext cx="404948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2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3" name="Google Shape;1523;p125"/>
          <p:cNvSpPr txBox="1"/>
          <p:nvPr>
            <p:ph type="title"/>
          </p:nvPr>
        </p:nvSpPr>
        <p:spPr>
          <a:xfrm>
            <a:off x="2090738" y="228600"/>
            <a:ext cx="8229600" cy="731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Difference</a:t>
            </a:r>
            <a:endParaRPr/>
          </a:p>
        </p:txBody>
      </p:sp>
      <p:sp>
        <p:nvSpPr>
          <p:cNvPr id="1524" name="Google Shape;1524;p12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□"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en-US" sz="34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 sz="3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 are CFLs. L</a:t>
            </a:r>
            <a:r>
              <a:rPr baseline="-25000" lang="en-US" sz="34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 - L</a:t>
            </a:r>
            <a:r>
              <a:rPr baseline="-25000" lang="en-US" sz="3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 is not necessarily a CFL  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Times New Roman"/>
                <a:ea typeface="Times New Roman"/>
                <a:cs typeface="Times New Roman"/>
                <a:sym typeface="Times New Roman"/>
              </a:rPr>
              <a:t>	Proof: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L1 = ∑* - L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∑* is regular and is also CFL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But ∑* - L = L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C 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CFLs were closed under set difference, then  ∑* - L = L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C 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would always be a CFL.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But CFL’s are not closed under complementation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2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0" name="Google Shape;1530;p126"/>
          <p:cNvSpPr txBox="1"/>
          <p:nvPr>
            <p:ph type="title"/>
          </p:nvPr>
        </p:nvSpPr>
        <p:spPr>
          <a:xfrm>
            <a:off x="2133600" y="152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Reversal</a:t>
            </a:r>
            <a:endParaRPr/>
          </a:p>
        </p:txBody>
      </p:sp>
      <p:sp>
        <p:nvSpPr>
          <p:cNvPr id="1531" name="Google Shape;1531;p12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CFL’s are closed under reversal 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This means then if L is a CFL, so L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a CFL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It is enough to reverse each production of a CFL for L, i.e., substitute   A→α by A→α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indent="-436563" lvl="1" marL="90805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 = { a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| n ≥ 0 } with P : S → aSb | ε</a:t>
            </a:r>
            <a:endParaRPr/>
          </a:p>
          <a:p>
            <a:pPr indent="-436563" lvl="1" marL="90805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= {b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| n ≥ 0 } with P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: S → bSa | ε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7" name="Google Shape;1537;p127"/>
          <p:cNvSpPr txBox="1"/>
          <p:nvPr>
            <p:ph type="title"/>
          </p:nvPr>
        </p:nvSpPr>
        <p:spPr>
          <a:xfrm>
            <a:off x="2057400" y="152400"/>
            <a:ext cx="6477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Homomorphism</a:t>
            </a:r>
            <a:endParaRPr/>
          </a:p>
        </p:txBody>
      </p:sp>
      <p:sp>
        <p:nvSpPr>
          <p:cNvPr id="1538" name="Google Shape;1538;p12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Closure under homomorphism of CFL L for every a∈∑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L is a CFL over alphabet ∑ and h is a homomorphism on ∑. 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 be a substitution that replaces every a ∈ ∑, by h(a). i.e., s(a) = {h(a)}. 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h(L) = s(L).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h(L) ={h(a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)…h(a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k ≥ 0}  where h(a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a homomorphism for every a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∑.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2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4" name="Google Shape;1544;p128"/>
          <p:cNvSpPr txBox="1"/>
          <p:nvPr>
            <p:ph type="title"/>
          </p:nvPr>
        </p:nvSpPr>
        <p:spPr>
          <a:xfrm>
            <a:off x="2090738" y="304800"/>
            <a:ext cx="6096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Inverse homomorphism</a:t>
            </a:r>
            <a:endParaRPr/>
          </a:p>
        </p:txBody>
      </p:sp>
      <p:sp>
        <p:nvSpPr>
          <p:cNvPr id="1545" name="Google Shape;1545;p12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 recall: If h is a homomorphism, and L is any language, then h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(L), called an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inverse homomorphism,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the set of all strings w such that h(w)∈L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CFL’s are closed under inverse homomorphism.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Theorem: If L is a CFL and h is a homomorphism, then h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(L) is a CFL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1" name="Google Shape;1551;p129"/>
          <p:cNvSpPr txBox="1"/>
          <p:nvPr>
            <p:ph type="title"/>
          </p:nvPr>
        </p:nvSpPr>
        <p:spPr>
          <a:xfrm>
            <a:off x="2133600" y="152400"/>
            <a:ext cx="7924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Inverse homomorphism – proof</a:t>
            </a:r>
            <a:endParaRPr/>
          </a:p>
        </p:txBody>
      </p:sp>
      <p:grpSp>
        <p:nvGrpSpPr>
          <p:cNvPr id="1552" name="Google Shape;1552;p129"/>
          <p:cNvGrpSpPr/>
          <p:nvPr/>
        </p:nvGrpSpPr>
        <p:grpSpPr>
          <a:xfrm>
            <a:off x="1752600" y="1905001"/>
            <a:ext cx="7543800" cy="4346575"/>
            <a:chOff x="144" y="1056"/>
            <a:chExt cx="4752" cy="2738"/>
          </a:xfrm>
        </p:grpSpPr>
        <p:sp>
          <p:nvSpPr>
            <p:cNvPr id="1553" name="Google Shape;1553;p129"/>
            <p:cNvSpPr txBox="1"/>
            <p:nvPr/>
          </p:nvSpPr>
          <p:spPr>
            <a:xfrm>
              <a:off x="2784" y="3264"/>
              <a:ext cx="864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Stack</a:t>
              </a:r>
              <a:endParaRPr/>
            </a:p>
          </p:txBody>
        </p:sp>
        <p:grpSp>
          <p:nvGrpSpPr>
            <p:cNvPr id="1554" name="Google Shape;1554;p129"/>
            <p:cNvGrpSpPr/>
            <p:nvPr/>
          </p:nvGrpSpPr>
          <p:grpSpPr>
            <a:xfrm>
              <a:off x="2582" y="3065"/>
              <a:ext cx="154" cy="729"/>
              <a:chOff x="4118" y="2832"/>
              <a:chExt cx="154" cy="729"/>
            </a:xfrm>
          </p:grpSpPr>
          <p:sp>
            <p:nvSpPr>
              <p:cNvPr id="1555" name="Google Shape;1555;p129"/>
              <p:cNvSpPr/>
              <p:nvPr/>
            </p:nvSpPr>
            <p:spPr>
              <a:xfrm>
                <a:off x="4128" y="2832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56" name="Google Shape;1556;p129"/>
              <p:cNvSpPr/>
              <p:nvPr/>
            </p:nvSpPr>
            <p:spPr>
              <a:xfrm>
                <a:off x="4128" y="2976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57" name="Google Shape;1557;p129"/>
              <p:cNvSpPr/>
              <p:nvPr/>
            </p:nvSpPr>
            <p:spPr>
              <a:xfrm>
                <a:off x="4128" y="3120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58" name="Google Shape;1558;p129"/>
              <p:cNvSpPr/>
              <p:nvPr/>
            </p:nvSpPr>
            <p:spPr>
              <a:xfrm>
                <a:off x="4128" y="3264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59" name="Google Shape;1559;p129"/>
              <p:cNvSpPr/>
              <p:nvPr/>
            </p:nvSpPr>
            <p:spPr>
              <a:xfrm>
                <a:off x="4128" y="3408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0" name="Google Shape;1560;p129"/>
              <p:cNvSpPr txBox="1"/>
              <p:nvPr/>
            </p:nvSpPr>
            <p:spPr>
              <a:xfrm>
                <a:off x="4118" y="3367"/>
                <a:ext cx="116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1561" name="Google Shape;1561;p129"/>
            <p:cNvSpPr/>
            <p:nvPr/>
          </p:nvSpPr>
          <p:spPr>
            <a:xfrm>
              <a:off x="2400" y="2352"/>
              <a:ext cx="480" cy="38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PDA</a:t>
              </a:r>
              <a:endParaRPr/>
            </a:p>
          </p:txBody>
        </p:sp>
        <p:sp>
          <p:nvSpPr>
            <p:cNvPr id="1562" name="Google Shape;1562;p129"/>
            <p:cNvSpPr/>
            <p:nvPr/>
          </p:nvSpPr>
          <p:spPr>
            <a:xfrm>
              <a:off x="1536" y="1728"/>
              <a:ext cx="192" cy="38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1563" name="Google Shape;1563;p129"/>
            <p:cNvCxnSpPr/>
            <p:nvPr/>
          </p:nvCxnSpPr>
          <p:spPr>
            <a:xfrm>
              <a:off x="2640" y="2736"/>
              <a:ext cx="0" cy="336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564" name="Google Shape;1564;p129"/>
            <p:cNvCxnSpPr/>
            <p:nvPr/>
          </p:nvCxnSpPr>
          <p:spPr>
            <a:xfrm>
              <a:off x="2880" y="2544"/>
              <a:ext cx="1104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5" name="Google Shape;1565;p129"/>
            <p:cNvSpPr txBox="1"/>
            <p:nvPr/>
          </p:nvSpPr>
          <p:spPr>
            <a:xfrm>
              <a:off x="3984" y="2304"/>
              <a:ext cx="912" cy="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Accept/</a:t>
              </a:r>
              <a:endParaRPr/>
            </a:p>
            <a:p>
              <a:pPr indent="0" lvl="0" marL="0" marR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Reject</a:t>
              </a:r>
              <a:endParaRPr/>
            </a:p>
          </p:txBody>
        </p:sp>
        <p:grpSp>
          <p:nvGrpSpPr>
            <p:cNvPr id="1566" name="Google Shape;1566;p129"/>
            <p:cNvGrpSpPr/>
            <p:nvPr/>
          </p:nvGrpSpPr>
          <p:grpSpPr>
            <a:xfrm rot="-5400623">
              <a:off x="2608" y="1215"/>
              <a:ext cx="367" cy="1111"/>
              <a:chOff x="4081" y="2782"/>
              <a:chExt cx="249" cy="720"/>
            </a:xfrm>
          </p:grpSpPr>
          <p:sp>
            <p:nvSpPr>
              <p:cNvPr id="1567" name="Google Shape;1567;p129"/>
              <p:cNvSpPr/>
              <p:nvPr/>
            </p:nvSpPr>
            <p:spPr>
              <a:xfrm>
                <a:off x="4081" y="2782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8" name="Google Shape;1568;p129"/>
              <p:cNvSpPr/>
              <p:nvPr/>
            </p:nvSpPr>
            <p:spPr>
              <a:xfrm>
                <a:off x="4081" y="2926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69" name="Google Shape;1569;p129"/>
              <p:cNvSpPr/>
              <p:nvPr/>
            </p:nvSpPr>
            <p:spPr>
              <a:xfrm>
                <a:off x="4081" y="3070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70" name="Google Shape;1570;p129"/>
              <p:cNvSpPr/>
              <p:nvPr/>
            </p:nvSpPr>
            <p:spPr>
              <a:xfrm>
                <a:off x="4081" y="3214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71" name="Google Shape;1571;p129"/>
              <p:cNvSpPr/>
              <p:nvPr/>
            </p:nvSpPr>
            <p:spPr>
              <a:xfrm>
                <a:off x="4081" y="3358"/>
                <a:ext cx="144" cy="144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1572" name="Google Shape;1572;p129"/>
              <p:cNvSpPr txBox="1"/>
              <p:nvPr/>
            </p:nvSpPr>
            <p:spPr>
              <a:xfrm rot="5400000">
                <a:off x="4226" y="3221"/>
                <a:ext cx="38" cy="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1573" name="Google Shape;1573;p129"/>
            <p:cNvSpPr txBox="1"/>
            <p:nvPr/>
          </p:nvSpPr>
          <p:spPr>
            <a:xfrm>
              <a:off x="144" y="1824"/>
              <a:ext cx="62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29"/>
            <p:cNvSpPr txBox="1"/>
            <p:nvPr/>
          </p:nvSpPr>
          <p:spPr>
            <a:xfrm>
              <a:off x="528" y="1776"/>
              <a:ext cx="57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1575" name="Google Shape;1575;p129"/>
            <p:cNvSpPr txBox="1"/>
            <p:nvPr/>
          </p:nvSpPr>
          <p:spPr>
            <a:xfrm>
              <a:off x="1142" y="1584"/>
              <a:ext cx="11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1576" name="Google Shape;1576;p129"/>
            <p:cNvCxnSpPr/>
            <p:nvPr/>
          </p:nvCxnSpPr>
          <p:spPr>
            <a:xfrm>
              <a:off x="1008" y="1872"/>
              <a:ext cx="528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7" name="Google Shape;1577;p129"/>
            <p:cNvSpPr txBox="1"/>
            <p:nvPr/>
          </p:nvSpPr>
          <p:spPr>
            <a:xfrm>
              <a:off x="1824" y="1536"/>
              <a:ext cx="432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h(a)</a:t>
              </a:r>
              <a:endParaRPr/>
            </a:p>
          </p:txBody>
        </p:sp>
        <p:cxnSp>
          <p:nvCxnSpPr>
            <p:cNvPr id="1578" name="Google Shape;1578;p129"/>
            <p:cNvCxnSpPr/>
            <p:nvPr/>
          </p:nvCxnSpPr>
          <p:spPr>
            <a:xfrm>
              <a:off x="1728" y="1872"/>
              <a:ext cx="528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79" name="Google Shape;1579;p129"/>
            <p:cNvSpPr txBox="1"/>
            <p:nvPr/>
          </p:nvSpPr>
          <p:spPr>
            <a:xfrm>
              <a:off x="2400" y="1344"/>
              <a:ext cx="105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Buffer</a:t>
              </a:r>
              <a:endParaRPr/>
            </a:p>
          </p:txBody>
        </p:sp>
        <p:sp>
          <p:nvSpPr>
            <p:cNvPr id="1580" name="Google Shape;1580;p129"/>
            <p:cNvSpPr/>
            <p:nvPr/>
          </p:nvSpPr>
          <p:spPr>
            <a:xfrm>
              <a:off x="1152" y="1056"/>
              <a:ext cx="2304" cy="182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581" name="Google Shape;1581;p129"/>
            <p:cNvCxnSpPr/>
            <p:nvPr/>
          </p:nvCxnSpPr>
          <p:spPr>
            <a:xfrm>
              <a:off x="2688" y="1968"/>
              <a:ext cx="0" cy="38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 by empty stack method.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235" name="Google Shape;235;p1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aaabb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36" name="Google Shape;236;p1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37" name="Google Shape;237;p1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" name="Google Shape;238;p1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9" name="Google Shape;239;p13"/>
          <p:cNvGraphicFramePr/>
          <p:nvPr/>
        </p:nvGraphicFramePr>
        <p:xfrm>
          <a:off x="1828800" y="2286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1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3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7" name="Google Shape;1587;p130"/>
          <p:cNvSpPr txBox="1"/>
          <p:nvPr>
            <p:ph type="title"/>
          </p:nvPr>
        </p:nvSpPr>
        <p:spPr>
          <a:xfrm>
            <a:off x="2057400" y="1524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Contd...</a:t>
            </a:r>
            <a:endParaRPr/>
          </a:p>
        </p:txBody>
      </p:sp>
      <p:sp>
        <p:nvSpPr>
          <p:cNvPr id="1588" name="Google Shape;1588;p13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NewRoman"/>
                <a:ea typeface="TimesNewRoman"/>
                <a:cs typeface="TimesNewRoman"/>
                <a:sym typeface="TimesNewRoman"/>
              </a:rPr>
              <a:t>After input a is read, h(a) is placed in a buffer. 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NewRoman"/>
                <a:ea typeface="TimesNewRoman"/>
                <a:cs typeface="TimesNewRoman"/>
                <a:sym typeface="TimesNewRoman"/>
              </a:rPr>
              <a:t>Symbols of h(a) are used one at a time and fed to PDA being simulated.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NewRoman"/>
                <a:ea typeface="TimesNewRoman"/>
                <a:cs typeface="TimesNewRoman"/>
                <a:sym typeface="TimesNewRoman"/>
              </a:rPr>
              <a:t>Only when the buffer is empty does the PDA read another of its input symbol and apply homomorphism to it.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3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4" name="Google Shape;1594;p131"/>
          <p:cNvSpPr txBox="1"/>
          <p:nvPr>
            <p:ph type="title"/>
          </p:nvPr>
        </p:nvSpPr>
        <p:spPr>
          <a:xfrm>
            <a:off x="2057400" y="228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Contd...</a:t>
            </a:r>
            <a:endParaRPr/>
          </a:p>
        </p:txBody>
      </p:sp>
      <p:sp>
        <p:nvSpPr>
          <p:cNvPr id="1595" name="Google Shape;1595;p131"/>
          <p:cNvSpPr txBox="1"/>
          <p:nvPr>
            <p:ph idx="1" type="body"/>
          </p:nvPr>
        </p:nvSpPr>
        <p:spPr>
          <a:xfrm>
            <a:off x="914400" y="12192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h applies to symbols of alphabet Σ and produces strings in T*.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Let PDA P = (Q, T, Γ, δ, 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F) that accept CFL L by final state.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Construct a new PDA P</a:t>
            </a:r>
            <a:r>
              <a:rPr lang="en-US" sz="21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= (Q</a:t>
            </a:r>
            <a:r>
              <a:rPr lang="en-US" sz="21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Σ, Γ, δ</a:t>
            </a:r>
            <a:r>
              <a:rPr lang="en-US" sz="21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(q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ε), Z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F X {ε}) to simulate language of h</a:t>
            </a:r>
            <a:r>
              <a:rPr baseline="30000" lang="en-US" sz="2600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(L), where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6563" lvl="1" marL="90805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0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is the set of pairs (q, x) such that</a:t>
            </a:r>
            <a:endParaRPr/>
          </a:p>
          <a:p>
            <a:pPr indent="-395288" lvl="2" marL="1304925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 is a state in Q</a:t>
            </a:r>
            <a:endParaRPr/>
          </a:p>
          <a:p>
            <a:pPr indent="-395288" lvl="2" marL="1304925" rtl="0" algn="l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 is a suffix of some string h(a) for some input string a in Σ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3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1" name="Google Shape;1601;p132"/>
          <p:cNvSpPr txBox="1"/>
          <p:nvPr>
            <p:ph type="title"/>
          </p:nvPr>
        </p:nvSpPr>
        <p:spPr>
          <a:xfrm>
            <a:off x="20574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Contd...</a:t>
            </a:r>
            <a:endParaRPr/>
          </a:p>
        </p:txBody>
      </p:sp>
      <p:sp>
        <p:nvSpPr>
          <p:cNvPr id="1602" name="Google Shape;1602;p13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6563" lvl="1" marL="90805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δ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is defined by</a:t>
            </a:r>
            <a:endParaRPr/>
          </a:p>
          <a:p>
            <a:pPr indent="-395288" lvl="2" marL="1304925" rtl="0" algn="l">
              <a:spcBef>
                <a:spcPts val="420"/>
              </a:spcBef>
              <a:spcAft>
                <a:spcPts val="0"/>
              </a:spcAft>
              <a:buSzPts val="2100"/>
              <a:buChar char="□"/>
            </a:pPr>
            <a:r>
              <a:rPr lang="en-US" sz="2100">
                <a:latin typeface="TimesNewRoman"/>
                <a:ea typeface="TimesNewRoman"/>
                <a:cs typeface="TimesNewRoman"/>
                <a:sym typeface="TimesNewRoman"/>
              </a:rPr>
              <a:t>δ</a:t>
            </a:r>
            <a:r>
              <a:rPr lang="en-US" sz="21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100">
                <a:latin typeface="TimesNewRoman"/>
                <a:ea typeface="TimesNewRoman"/>
                <a:cs typeface="TimesNewRoman"/>
                <a:sym typeface="TimesNewRoman"/>
              </a:rPr>
              <a:t>((q, ε), a, X) = {((q, h(a)),a,X)}</a:t>
            </a:r>
            <a:endParaRPr/>
          </a:p>
          <a:p>
            <a:pPr indent="-395288" lvl="2" marL="1304925" rtl="0" algn="l">
              <a:spcBef>
                <a:spcPts val="420"/>
              </a:spcBef>
              <a:spcAft>
                <a:spcPts val="0"/>
              </a:spcAft>
              <a:buSzPts val="2100"/>
              <a:buChar char="□"/>
            </a:pPr>
            <a:r>
              <a:rPr lang="en-US" sz="2100">
                <a:latin typeface="TimesNewRoman"/>
                <a:ea typeface="TimesNewRoman"/>
                <a:cs typeface="TimesNewRoman"/>
                <a:sym typeface="TimesNewRoman"/>
              </a:rPr>
              <a:t>If δ(q, b, X) = {(p, γ)} where b∈T or b = ε then  δ</a:t>
            </a:r>
            <a:r>
              <a:rPr lang="en-US" sz="21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′</a:t>
            </a:r>
            <a:r>
              <a:rPr lang="en-US" sz="2100">
                <a:latin typeface="TimesNewRoman"/>
                <a:ea typeface="TimesNewRoman"/>
                <a:cs typeface="TimesNewRoman"/>
                <a:sym typeface="TimesNewRoman"/>
              </a:rPr>
              <a:t>((q, bx), ε, X) = {((p, x), γ)}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The start state of P’ is (q0, ε)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 The accepting state of P′ is (q, ε), where q is an accepting state of P.</a:t>
            </a:r>
            <a:endParaRPr/>
          </a:p>
          <a:p>
            <a:pPr indent="-436563" lvl="1" marL="908050" rtl="0" algn="l">
              <a:spcBef>
                <a:spcPts val="52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,h(w),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)|-*P (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p,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ε,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γ) iff ((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,ε),w,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) |-*P′ ((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p, 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ε), ε,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γ) </a:t>
            </a:r>
            <a:endParaRPr sz="2200">
              <a:solidFill>
                <a:srgbClr val="000000"/>
              </a:solidFill>
              <a:latin typeface="TimesNewRoman"/>
              <a:ea typeface="TimesNewRoman"/>
              <a:cs typeface="TimesNewRoman"/>
              <a:sym typeface="TimesNewRoman"/>
            </a:endParaRPr>
          </a:p>
          <a:p>
            <a:pPr indent="-436563" lvl="1" marL="908050" rtl="0" algn="just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P accepts h(w) if and only if P′ accepts w, because of the way the accepting states of P′ are defined.  </a:t>
            </a:r>
            <a:endParaRPr/>
          </a:p>
          <a:p>
            <a:pPr indent="-436563" lvl="1" marL="908050" rtl="0" algn="just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Thus L(P′)=h</a:t>
            </a:r>
            <a:r>
              <a:rPr baseline="30000"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-1</a:t>
            </a:r>
            <a:r>
              <a:rPr lang="en-US" sz="2200">
                <a:solidFill>
                  <a:srgbClr val="000000"/>
                </a:solidFill>
                <a:latin typeface="TimesNewRoman"/>
                <a:ea typeface="TimesNewRoman"/>
                <a:cs typeface="TimesNewRoman"/>
                <a:sym typeface="TimesNewRoman"/>
              </a:rPr>
              <a:t>(L(P))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3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8" name="Google Shape;1608;p13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Intersection with RL</a:t>
            </a:r>
            <a:endParaRPr/>
          </a:p>
        </p:txBody>
      </p:sp>
      <p:sp>
        <p:nvSpPr>
          <p:cNvPr id="1609" name="Google Shape;1609;p13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/>
              <a:t>Theorem: If L is CFL and R is a regular language, then L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∩</a:t>
            </a:r>
            <a:r>
              <a:rPr lang="en-US" sz="2600"/>
              <a:t> R is a CFL.</a:t>
            </a:r>
            <a:r>
              <a:rPr lang="en-US"/>
              <a:t> </a:t>
            </a:r>
            <a:endParaRPr/>
          </a:p>
        </p:txBody>
      </p:sp>
      <p:grpSp>
        <p:nvGrpSpPr>
          <p:cNvPr id="1610" name="Google Shape;1610;p133"/>
          <p:cNvGrpSpPr/>
          <p:nvPr/>
        </p:nvGrpSpPr>
        <p:grpSpPr>
          <a:xfrm>
            <a:off x="2819400" y="2743204"/>
            <a:ext cx="7467600" cy="3521075"/>
            <a:chOff x="816" y="1728"/>
            <a:chExt cx="4704" cy="2218"/>
          </a:xfrm>
        </p:grpSpPr>
        <p:sp>
          <p:nvSpPr>
            <p:cNvPr id="1611" name="Google Shape;1611;p133"/>
            <p:cNvSpPr txBox="1"/>
            <p:nvPr/>
          </p:nvSpPr>
          <p:spPr>
            <a:xfrm>
              <a:off x="2448" y="3696"/>
              <a:ext cx="864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Stack</a:t>
              </a:r>
              <a:endParaRPr/>
            </a:p>
          </p:txBody>
        </p:sp>
        <p:grpSp>
          <p:nvGrpSpPr>
            <p:cNvPr id="1612" name="Google Shape;1612;p133"/>
            <p:cNvGrpSpPr/>
            <p:nvPr/>
          </p:nvGrpSpPr>
          <p:grpSpPr>
            <a:xfrm>
              <a:off x="816" y="1728"/>
              <a:ext cx="4704" cy="1970"/>
              <a:chOff x="816" y="1728"/>
              <a:chExt cx="4704" cy="1970"/>
            </a:xfrm>
          </p:grpSpPr>
          <p:grpSp>
            <p:nvGrpSpPr>
              <p:cNvPr id="1613" name="Google Shape;1613;p133"/>
              <p:cNvGrpSpPr/>
              <p:nvPr/>
            </p:nvGrpSpPr>
            <p:grpSpPr>
              <a:xfrm>
                <a:off x="816" y="1728"/>
                <a:ext cx="3744" cy="1970"/>
                <a:chOff x="816" y="1728"/>
                <a:chExt cx="3744" cy="1970"/>
              </a:xfrm>
            </p:grpSpPr>
            <p:grpSp>
              <p:nvGrpSpPr>
                <p:cNvPr id="1614" name="Google Shape;1614;p133"/>
                <p:cNvGrpSpPr/>
                <p:nvPr/>
              </p:nvGrpSpPr>
              <p:grpSpPr>
                <a:xfrm>
                  <a:off x="2582" y="2969"/>
                  <a:ext cx="154" cy="729"/>
                  <a:chOff x="4118" y="2832"/>
                  <a:chExt cx="154" cy="729"/>
                </a:xfrm>
              </p:grpSpPr>
              <p:sp>
                <p:nvSpPr>
                  <p:cNvPr id="1615" name="Google Shape;1615;p133"/>
                  <p:cNvSpPr/>
                  <p:nvPr/>
                </p:nvSpPr>
                <p:spPr>
                  <a:xfrm>
                    <a:off x="4128" y="2832"/>
                    <a:ext cx="144" cy="14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  <p:sp>
                <p:nvSpPr>
                  <p:cNvPr id="1616" name="Google Shape;1616;p133"/>
                  <p:cNvSpPr/>
                  <p:nvPr/>
                </p:nvSpPr>
                <p:spPr>
                  <a:xfrm>
                    <a:off x="4128" y="2976"/>
                    <a:ext cx="144" cy="14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  <p:sp>
                <p:nvSpPr>
                  <p:cNvPr id="1617" name="Google Shape;1617;p133"/>
                  <p:cNvSpPr/>
                  <p:nvPr/>
                </p:nvSpPr>
                <p:spPr>
                  <a:xfrm>
                    <a:off x="4128" y="3120"/>
                    <a:ext cx="144" cy="14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  <p:sp>
                <p:nvSpPr>
                  <p:cNvPr id="1618" name="Google Shape;1618;p133"/>
                  <p:cNvSpPr/>
                  <p:nvPr/>
                </p:nvSpPr>
                <p:spPr>
                  <a:xfrm>
                    <a:off x="4128" y="3264"/>
                    <a:ext cx="144" cy="14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  <p:sp>
                <p:nvSpPr>
                  <p:cNvPr id="1619" name="Google Shape;1619;p133"/>
                  <p:cNvSpPr/>
                  <p:nvPr/>
                </p:nvSpPr>
                <p:spPr>
                  <a:xfrm>
                    <a:off x="4128" y="3408"/>
                    <a:ext cx="144" cy="14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  <p:sp>
                <p:nvSpPr>
                  <p:cNvPr id="1620" name="Google Shape;1620;p133"/>
                  <p:cNvSpPr txBox="1"/>
                  <p:nvPr/>
                </p:nvSpPr>
                <p:spPr>
                  <a:xfrm>
                    <a:off x="4118" y="3367"/>
                    <a:ext cx="116" cy="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Verdana"/>
                      <a:ea typeface="Verdana"/>
                      <a:cs typeface="Verdana"/>
                      <a:sym typeface="Verdana"/>
                    </a:endParaRPr>
                  </a:p>
                </p:txBody>
              </p:sp>
            </p:grpSp>
            <p:sp>
              <p:nvSpPr>
                <p:cNvPr id="1621" name="Google Shape;1621;p133"/>
                <p:cNvSpPr/>
                <p:nvPr/>
              </p:nvSpPr>
              <p:spPr>
                <a:xfrm>
                  <a:off x="2400" y="2352"/>
                  <a:ext cx="480" cy="384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PDA</a:t>
                  </a:r>
                  <a:endParaRPr/>
                </a:p>
              </p:txBody>
            </p:sp>
            <p:sp>
              <p:nvSpPr>
                <p:cNvPr id="1622" name="Google Shape;1622;p133"/>
                <p:cNvSpPr/>
                <p:nvPr/>
              </p:nvSpPr>
              <p:spPr>
                <a:xfrm>
                  <a:off x="2400" y="1728"/>
                  <a:ext cx="480" cy="384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</a:t>
                  </a:r>
                  <a:endParaRPr/>
                </a:p>
              </p:txBody>
            </p:sp>
            <p:sp>
              <p:nvSpPr>
                <p:cNvPr id="1623" name="Google Shape;1623;p133"/>
                <p:cNvSpPr/>
                <p:nvPr/>
              </p:nvSpPr>
              <p:spPr>
                <a:xfrm>
                  <a:off x="3552" y="1968"/>
                  <a:ext cx="480" cy="432"/>
                </a:xfrm>
                <a:prstGeom prst="flowChartDelay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AND</a:t>
                  </a:r>
                  <a:endParaRPr/>
                </a:p>
              </p:txBody>
            </p:sp>
            <p:cxnSp>
              <p:nvCxnSpPr>
                <p:cNvPr id="1624" name="Google Shape;1624;p133"/>
                <p:cNvCxnSpPr/>
                <p:nvPr/>
              </p:nvCxnSpPr>
              <p:spPr>
                <a:xfrm>
                  <a:off x="1632" y="1920"/>
                  <a:ext cx="0" cy="67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5" name="Google Shape;1625;p133"/>
                <p:cNvCxnSpPr/>
                <p:nvPr/>
              </p:nvCxnSpPr>
              <p:spPr>
                <a:xfrm>
                  <a:off x="1632" y="2592"/>
                  <a:ext cx="76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26" name="Google Shape;1626;p133"/>
                <p:cNvCxnSpPr/>
                <p:nvPr/>
              </p:nvCxnSpPr>
              <p:spPr>
                <a:xfrm>
                  <a:off x="1632" y="1920"/>
                  <a:ext cx="76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27" name="Google Shape;1627;p133"/>
                <p:cNvCxnSpPr/>
                <p:nvPr/>
              </p:nvCxnSpPr>
              <p:spPr>
                <a:xfrm>
                  <a:off x="2640" y="2736"/>
                  <a:ext cx="0" cy="24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28" name="Google Shape;1628;p133"/>
                <p:cNvCxnSpPr/>
                <p:nvPr/>
              </p:nvCxnSpPr>
              <p:spPr>
                <a:xfrm>
                  <a:off x="2880" y="1920"/>
                  <a:ext cx="3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29" name="Google Shape;1629;p133"/>
                <p:cNvCxnSpPr/>
                <p:nvPr/>
              </p:nvCxnSpPr>
              <p:spPr>
                <a:xfrm>
                  <a:off x="2880" y="2544"/>
                  <a:ext cx="3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0" name="Google Shape;1630;p133"/>
                <p:cNvCxnSpPr/>
                <p:nvPr/>
              </p:nvCxnSpPr>
              <p:spPr>
                <a:xfrm rot="10800000">
                  <a:off x="3216" y="2304"/>
                  <a:ext cx="0" cy="24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1" name="Google Shape;1631;p133"/>
                <p:cNvCxnSpPr/>
                <p:nvPr/>
              </p:nvCxnSpPr>
              <p:spPr>
                <a:xfrm>
                  <a:off x="3216" y="1920"/>
                  <a:ext cx="0" cy="19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2" name="Google Shape;1632;p133"/>
                <p:cNvCxnSpPr/>
                <p:nvPr/>
              </p:nvCxnSpPr>
              <p:spPr>
                <a:xfrm>
                  <a:off x="3216" y="2304"/>
                  <a:ext cx="3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33" name="Google Shape;1633;p133"/>
                <p:cNvCxnSpPr/>
                <p:nvPr/>
              </p:nvCxnSpPr>
              <p:spPr>
                <a:xfrm>
                  <a:off x="3216" y="2112"/>
                  <a:ext cx="33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34" name="Google Shape;1634;p133"/>
                <p:cNvCxnSpPr/>
                <p:nvPr/>
              </p:nvCxnSpPr>
              <p:spPr>
                <a:xfrm>
                  <a:off x="816" y="2256"/>
                  <a:ext cx="816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35" name="Google Shape;1635;p133"/>
                <p:cNvCxnSpPr/>
                <p:nvPr/>
              </p:nvCxnSpPr>
              <p:spPr>
                <a:xfrm>
                  <a:off x="4032" y="2160"/>
                  <a:ext cx="528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1636" name="Google Shape;1636;p133"/>
              <p:cNvSpPr txBox="1"/>
              <p:nvPr/>
            </p:nvSpPr>
            <p:spPr>
              <a:xfrm>
                <a:off x="4608" y="1728"/>
                <a:ext cx="912" cy="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Accept/</a:t>
                </a:r>
                <a:endParaRPr/>
              </a:p>
              <a:p>
                <a:pPr indent="0" lvl="0" marL="0" marR="0" rtl="0" algn="l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Reject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3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2" name="Google Shape;1642;p134"/>
          <p:cNvSpPr txBox="1"/>
          <p:nvPr>
            <p:ph type="title"/>
          </p:nvPr>
        </p:nvSpPr>
        <p:spPr>
          <a:xfrm>
            <a:off x="2133600" y="15240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Intersection with RL Proof</a:t>
            </a:r>
            <a:endParaRPr/>
          </a:p>
        </p:txBody>
      </p:sp>
      <p:sp>
        <p:nvSpPr>
          <p:cNvPr id="1643" name="Google Shape;1643;p134"/>
          <p:cNvSpPr txBox="1"/>
          <p:nvPr>
            <p:ph idx="1" type="body"/>
          </p:nvPr>
        </p:nvSpPr>
        <p:spPr>
          <a:xfrm>
            <a:off x="1028700" y="11430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P=(Q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∑, Γ, δ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F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) be PDA to accept CFL by final state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A=(Q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∑, δ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F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) be a DFA for RL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Construct PDA P</a:t>
            </a: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′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 = (Q, ∑, Γ, δ, q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, F) where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 = 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 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(q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= (F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 F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δ is in the form δ((q, p), a, X) = ((r, s), γ) such that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 = δ</a:t>
            </a:r>
            <a:r>
              <a:rPr baseline="-25000" lang="en-US" sz="2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(p, a)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(r, γ) is in δ</a:t>
            </a:r>
            <a:r>
              <a:rPr baseline="-25000" lang="en-US" sz="28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(q, a, X)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3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135"/>
          <p:cNvSpPr txBox="1"/>
          <p:nvPr>
            <p:ph type="title"/>
          </p:nvPr>
        </p:nvSpPr>
        <p:spPr>
          <a:xfrm>
            <a:off x="2057400" y="2286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Contd…</a:t>
            </a:r>
            <a:endParaRPr/>
          </a:p>
        </p:txBody>
      </p:sp>
      <p:sp>
        <p:nvSpPr>
          <p:cNvPr id="1650" name="Google Shape;1650;p13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move of PDA P, we make the same move in PDA P′ and also we carry along the state of DFA A in a second component of P′.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P′ accepts a string w iff both P and A accept w.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is in L ∩ R.</a:t>
            </a:r>
            <a:endParaRPr/>
          </a:p>
          <a:p>
            <a:pPr indent="-469900" lvl="0" marL="46990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moves ((q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w, Z) |-*P′ ((q, p), ε, γ) are possible iff  (q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w, Z) |-*P (q, ε, γ) moves and p = δ*(q</a:t>
            </a:r>
            <a:r>
              <a:rPr baseline="-25000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w) transitions are possible.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6" name="Google Shape;1656;p136"/>
          <p:cNvSpPr txBox="1"/>
          <p:nvPr>
            <p:ph type="title"/>
          </p:nvPr>
        </p:nvSpPr>
        <p:spPr>
          <a:xfrm>
            <a:off x="2057400" y="228600"/>
            <a:ext cx="685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Difference with RL</a:t>
            </a:r>
            <a:endParaRPr/>
          </a:p>
        </p:txBody>
      </p:sp>
      <p:sp>
        <p:nvSpPr>
          <p:cNvPr id="1657" name="Google Shape;1657;p13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CFL’s L, and a regular language 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5334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L - R is a CFL. </a:t>
            </a:r>
            <a:endParaRPr/>
          </a:p>
          <a:p>
            <a:pPr indent="-533400" lvl="0" marL="5334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Proof:</a:t>
            </a:r>
            <a:endParaRPr/>
          </a:p>
          <a:p>
            <a:pPr indent="-457200" lvl="1" marL="91440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 is regular and R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is also regular</a:t>
            </a:r>
            <a:endParaRPr/>
          </a:p>
          <a:p>
            <a:pPr indent="-457200" lvl="1" marL="91440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L - R = L ∩ R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endParaRPr/>
          </a:p>
          <a:p>
            <a:pPr indent="-457200" lvl="1" marL="91440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Complement of Regular Language (R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is regular</a:t>
            </a:r>
            <a:endParaRPr/>
          </a:p>
          <a:p>
            <a:pPr indent="-457200" lvl="1" marL="91440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Intersection of a CFL and a regular language is CFL</a:t>
            </a:r>
            <a:endParaRPr/>
          </a:p>
          <a:p>
            <a:pPr indent="-457200" lvl="1" marL="914400" rtl="0" algn="l">
              <a:spcBef>
                <a:spcPts val="520"/>
              </a:spcBef>
              <a:spcAft>
                <a:spcPts val="0"/>
              </a:spcAft>
              <a:buSzPts val="2600"/>
              <a:buChar char="■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CFL and Regular language are closed under intersection.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3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3" name="Google Shape;1663;p137"/>
          <p:cNvSpPr txBox="1"/>
          <p:nvPr>
            <p:ph type="title"/>
          </p:nvPr>
        </p:nvSpPr>
        <p:spPr>
          <a:xfrm>
            <a:off x="2133600" y="228600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Complementation</a:t>
            </a:r>
            <a:endParaRPr/>
          </a:p>
        </p:txBody>
      </p:sp>
      <p:sp>
        <p:nvSpPr>
          <p:cNvPr id="1664" name="Google Shape;1664;p137"/>
          <p:cNvSpPr txBox="1"/>
          <p:nvPr>
            <p:ph idx="1" type="body"/>
          </p:nvPr>
        </p:nvSpPr>
        <p:spPr>
          <a:xfrm>
            <a:off x="2057400" y="1219204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NewRoman"/>
                <a:ea typeface="TimesNewRoman"/>
                <a:cs typeface="TimesNewRoman"/>
                <a:sym typeface="TimesNewRoman"/>
              </a:rPr>
              <a:t>L</a:t>
            </a:r>
            <a:r>
              <a:rPr baseline="30000" lang="en-US" sz="26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lang="en-US" sz="2600">
                <a:latin typeface="TimesNewRoman"/>
                <a:ea typeface="TimesNewRoman"/>
                <a:cs typeface="TimesNewRoman"/>
                <a:sym typeface="TimesNewRoman"/>
              </a:rPr>
              <a:t>  is not necessarily a CFL</a:t>
            </a:r>
            <a:endParaRPr/>
          </a:p>
          <a:p>
            <a:pPr indent="-469900" lvl="0" marL="469900" rtl="0" algn="l"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NewRoman"/>
                <a:ea typeface="TimesNewRoman"/>
                <a:cs typeface="TimesNewRoman"/>
                <a:sym typeface="TimesNewRoman"/>
              </a:rPr>
              <a:t>Proof: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Assume that CFLs were closed under complement.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If L is a CFL then L</a:t>
            </a:r>
            <a:r>
              <a:rPr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is a CFL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Since CFLs are closed under union,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1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∪ 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2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is a CFL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And by our assumption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(L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1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∪ 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2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) 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is a CFL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But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(L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1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∪ 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2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) </a:t>
            </a:r>
            <a:r>
              <a:rPr b="1" baseline="30000" lang="en-US" sz="2200">
                <a:latin typeface="TimesNewRoman"/>
                <a:ea typeface="TimesNewRoman"/>
                <a:cs typeface="TimesNewRoman"/>
                <a:sym typeface="TimesNewRoman"/>
              </a:rPr>
              <a:t>C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 = 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1 </a:t>
            </a:r>
            <a:r>
              <a:rPr b="1" lang="en-US" sz="2200">
                <a:latin typeface="TimesNewRoman"/>
                <a:ea typeface="TimesNewRoman"/>
                <a:cs typeface="TimesNewRoman"/>
                <a:sym typeface="TimesNewRoman"/>
              </a:rPr>
              <a:t>∩ L</a:t>
            </a:r>
            <a:r>
              <a:rPr b="1" baseline="-25000" lang="en-US" sz="2200">
                <a:latin typeface="TimesNewRoman"/>
                <a:ea typeface="TimesNewRoman"/>
                <a:cs typeface="TimesNewRoman"/>
                <a:sym typeface="TimesNewRoman"/>
              </a:rPr>
              <a:t>2</a:t>
            </a: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which we just showed isn’t necessarily a CFL.</a:t>
            </a:r>
            <a:endParaRPr/>
          </a:p>
          <a:p>
            <a:pPr indent="-436563" lvl="1" marL="908050" rtl="0" algn="l"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NewRoman"/>
                <a:ea typeface="TimesNewRoman"/>
                <a:cs typeface="TimesNewRoman"/>
                <a:sym typeface="TimesNewRoman"/>
              </a:rPr>
              <a:t> Contradiction!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3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0" name="Google Shape;1670;p138"/>
          <p:cNvSpPr txBox="1"/>
          <p:nvPr>
            <p:ph type="title"/>
          </p:nvPr>
        </p:nvSpPr>
        <p:spPr>
          <a:xfrm>
            <a:off x="1981200" y="228600"/>
            <a:ext cx="6019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Substitution</a:t>
            </a:r>
            <a:endParaRPr/>
          </a:p>
        </p:txBody>
      </p:sp>
      <p:sp>
        <p:nvSpPr>
          <p:cNvPr id="1671" name="Google Shape;1671;p138"/>
          <p:cNvSpPr txBox="1"/>
          <p:nvPr>
            <p:ph idx="1" type="body"/>
          </p:nvPr>
        </p:nvSpPr>
        <p:spPr>
          <a:xfrm>
            <a:off x="1828800" y="1219204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Each symbol in the strings of one language is replaced by an entire CFL language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Useful in proving some other closure properties of CFL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just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b="1"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S(0)  = {a</a:t>
            </a:r>
            <a:r>
              <a:rPr baseline="30000"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n ≥1}, S(1) = {aa, bb} is a substitution on alphabet Σ ={0, 1}.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3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7" name="Google Shape;1677;p139"/>
          <p:cNvSpPr txBox="1"/>
          <p:nvPr>
            <p:ph type="title"/>
          </p:nvPr>
        </p:nvSpPr>
        <p:spPr>
          <a:xfrm>
            <a:off x="19050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Substitution</a:t>
            </a:r>
            <a:endParaRPr/>
          </a:p>
        </p:txBody>
      </p:sp>
      <p:sp>
        <p:nvSpPr>
          <p:cNvPr id="1678" name="Google Shape;1678;p139"/>
          <p:cNvSpPr txBox="1"/>
          <p:nvPr>
            <p:ph idx="1" type="body"/>
          </p:nvPr>
        </p:nvSpPr>
        <p:spPr>
          <a:xfrm>
            <a:off x="1143000" y="1219200"/>
            <a:ext cx="8001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6563" lvl="1" marL="9080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Theorem: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If a substitution s assigns a CFL to every symbol in the alphabet of a CFL L, then s(L) is a CFL.</a:t>
            </a:r>
            <a:endParaRPr/>
          </a:p>
          <a:p>
            <a:pPr indent="-436563" lvl="1" marL="9080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Proof</a:t>
            </a:r>
            <a:endParaRPr/>
          </a:p>
          <a:p>
            <a:pPr indent="-395288" lvl="2" marL="130492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Let G = (V, ∑, P, S) be grammar for L</a:t>
            </a:r>
            <a:endParaRPr/>
          </a:p>
          <a:p>
            <a:pPr indent="-395288" lvl="2" marL="130492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Let G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= (V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P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 be the grammar for each    a ∈ ∑ with V∩V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=φ </a:t>
            </a:r>
            <a:endParaRPr/>
          </a:p>
          <a:p>
            <a:pPr indent="-395288" lvl="2" marL="1304925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G′= (V′, T′, P′, S) for s(L) where</a:t>
            </a:r>
            <a:endParaRPr/>
          </a:p>
          <a:p>
            <a:pPr indent="-387350" lvl="3" marL="1693863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V′ = V ∪ V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aseline="-2500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3" marL="1693863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T′ = union of T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all a ∈ ∑</a:t>
            </a:r>
            <a:endParaRPr/>
          </a:p>
          <a:p>
            <a:pPr indent="-387350" lvl="3" marL="1693863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P′ consists of</a:t>
            </a:r>
            <a:endParaRPr/>
          </a:p>
          <a:p>
            <a:pPr indent="-398463" lvl="4" marL="2093913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All productions in any P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a ∈ ∑</a:t>
            </a:r>
            <a:endParaRPr/>
          </a:p>
          <a:p>
            <a:pPr indent="-398463" lvl="4" marL="2093913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productions of P, each terminal a is  replaced by S</a:t>
            </a:r>
            <a:r>
              <a:rPr baseline="-25000" lang="en-US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  <a:p>
            <a:pPr indent="-436563" lvl="1" marL="90805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Char char="■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 detailed proof that this construction works is in the reader.</a:t>
            </a:r>
            <a:endParaRPr/>
          </a:p>
          <a:p>
            <a:pPr indent="-387350" lvl="3" marL="1693863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Intuition: this replacement allows any string in La to take the place of any occurrence of a in any string of L.</a:t>
            </a:r>
            <a:endParaRPr/>
          </a:p>
          <a:p>
            <a:pPr indent="-322263" lvl="1" marL="9080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46" name="Google Shape;246;p1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47" name="Google Shape;247;p1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48" name="Google Shape;248;p1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1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5671" l="0" r="0" t="0"/>
          <a:stretch/>
        </p:blipFill>
        <p:spPr>
          <a:xfrm>
            <a:off x="1638300" y="1219201"/>
            <a:ext cx="4254500" cy="27772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4"/>
          <p:cNvSpPr/>
          <p:nvPr/>
        </p:nvSpPr>
        <p:spPr>
          <a:xfrm>
            <a:off x="6591300" y="49413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>
            <a:off x="6677821" y="4471432"/>
            <a:ext cx="447671" cy="495300"/>
          </a:xfrm>
          <a:custGeom>
            <a:rect b="b" l="l" r="r" t="t"/>
            <a:pathLst>
              <a:path extrusionOk="0" h="495300" w="447671">
                <a:moveTo>
                  <a:pt x="129380" y="495300"/>
                </a:moveTo>
                <a:cubicBezTo>
                  <a:pt x="112447" y="469900"/>
                  <a:pt x="94286" y="445277"/>
                  <a:pt x="78580" y="419100"/>
                </a:cubicBezTo>
                <a:cubicBezTo>
                  <a:pt x="-702" y="286964"/>
                  <a:pt x="93034" y="435307"/>
                  <a:pt x="40480" y="330200"/>
                </a:cubicBezTo>
                <a:cubicBezTo>
                  <a:pt x="33654" y="316548"/>
                  <a:pt x="23547" y="304800"/>
                  <a:pt x="15080" y="292100"/>
                </a:cubicBezTo>
                <a:cubicBezTo>
                  <a:pt x="-1601" y="225376"/>
                  <a:pt x="-8187" y="225012"/>
                  <a:pt x="15080" y="139700"/>
                </a:cubicBezTo>
                <a:cubicBezTo>
                  <a:pt x="19096" y="124974"/>
                  <a:pt x="34281" y="115548"/>
                  <a:pt x="40480" y="101600"/>
                </a:cubicBezTo>
                <a:cubicBezTo>
                  <a:pt x="51354" y="77134"/>
                  <a:pt x="39905" y="31894"/>
                  <a:pt x="65880" y="25400"/>
                </a:cubicBezTo>
                <a:cubicBezTo>
                  <a:pt x="129667" y="9453"/>
                  <a:pt x="100121" y="18220"/>
                  <a:pt x="154780" y="0"/>
                </a:cubicBezTo>
                <a:cubicBezTo>
                  <a:pt x="188647" y="4233"/>
                  <a:pt x="222647" y="7510"/>
                  <a:pt x="256380" y="12700"/>
                </a:cubicBezTo>
                <a:cubicBezTo>
                  <a:pt x="298300" y="19149"/>
                  <a:pt x="330228" y="27987"/>
                  <a:pt x="370680" y="38100"/>
                </a:cubicBezTo>
                <a:cubicBezTo>
                  <a:pt x="379147" y="50800"/>
                  <a:pt x="389881" y="62252"/>
                  <a:pt x="396080" y="76200"/>
                </a:cubicBezTo>
                <a:cubicBezTo>
                  <a:pt x="406954" y="100666"/>
                  <a:pt x="421480" y="152400"/>
                  <a:pt x="421480" y="152400"/>
                </a:cubicBezTo>
                <a:cubicBezTo>
                  <a:pt x="431598" y="233340"/>
                  <a:pt x="442574" y="311879"/>
                  <a:pt x="446880" y="393700"/>
                </a:cubicBezTo>
                <a:cubicBezTo>
                  <a:pt x="448660" y="427520"/>
                  <a:pt x="446880" y="461433"/>
                  <a:pt x="446880" y="49530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6238998" y="4114800"/>
            <a:ext cx="1382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254" name="Google Shape;254;p14"/>
          <p:cNvCxnSpPr>
            <a:endCxn id="251" idx="2"/>
          </p:cNvCxnSpPr>
          <p:nvPr/>
        </p:nvCxnSpPr>
        <p:spPr>
          <a:xfrm>
            <a:off x="6239100" y="5284232"/>
            <a:ext cx="3522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55" name="Google Shape;255;p14"/>
          <p:cNvCxnSpPr>
            <a:stCxn id="251" idx="6"/>
          </p:cNvCxnSpPr>
          <p:nvPr/>
        </p:nvCxnSpPr>
        <p:spPr>
          <a:xfrm>
            <a:off x="7353300" y="5284232"/>
            <a:ext cx="15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6" name="Google Shape;256;p14"/>
          <p:cNvSpPr/>
          <p:nvPr/>
        </p:nvSpPr>
        <p:spPr>
          <a:xfrm>
            <a:off x="8915400" y="49413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257" name="Google Shape;257;p14"/>
          <p:cNvSpPr txBox="1"/>
          <p:nvPr/>
        </p:nvSpPr>
        <p:spPr>
          <a:xfrm>
            <a:off x="6319550" y="3352800"/>
            <a:ext cx="3332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Representing PDA as a generalized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 Diagram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6764645" y="55626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14"/>
          <p:cNvSpPr txBox="1"/>
          <p:nvPr/>
        </p:nvSpPr>
        <p:spPr>
          <a:xfrm>
            <a:off x="6451090" y="5917168"/>
            <a:ext cx="1168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8962713" y="4483100"/>
            <a:ext cx="447671" cy="495300"/>
          </a:xfrm>
          <a:custGeom>
            <a:rect b="b" l="l" r="r" t="t"/>
            <a:pathLst>
              <a:path extrusionOk="0" h="495300" w="447671">
                <a:moveTo>
                  <a:pt x="129380" y="495300"/>
                </a:moveTo>
                <a:cubicBezTo>
                  <a:pt x="112447" y="469900"/>
                  <a:pt x="94286" y="445277"/>
                  <a:pt x="78580" y="419100"/>
                </a:cubicBezTo>
                <a:cubicBezTo>
                  <a:pt x="-702" y="286964"/>
                  <a:pt x="93034" y="435307"/>
                  <a:pt x="40480" y="330200"/>
                </a:cubicBezTo>
                <a:cubicBezTo>
                  <a:pt x="33654" y="316548"/>
                  <a:pt x="23547" y="304800"/>
                  <a:pt x="15080" y="292100"/>
                </a:cubicBezTo>
                <a:cubicBezTo>
                  <a:pt x="-1601" y="225376"/>
                  <a:pt x="-8187" y="225012"/>
                  <a:pt x="15080" y="139700"/>
                </a:cubicBezTo>
                <a:cubicBezTo>
                  <a:pt x="19096" y="124974"/>
                  <a:pt x="34281" y="115548"/>
                  <a:pt x="40480" y="101600"/>
                </a:cubicBezTo>
                <a:cubicBezTo>
                  <a:pt x="51354" y="77134"/>
                  <a:pt x="39905" y="31894"/>
                  <a:pt x="65880" y="25400"/>
                </a:cubicBezTo>
                <a:cubicBezTo>
                  <a:pt x="129667" y="9453"/>
                  <a:pt x="100121" y="18220"/>
                  <a:pt x="154780" y="0"/>
                </a:cubicBezTo>
                <a:cubicBezTo>
                  <a:pt x="188647" y="4233"/>
                  <a:pt x="222647" y="7510"/>
                  <a:pt x="256380" y="12700"/>
                </a:cubicBezTo>
                <a:cubicBezTo>
                  <a:pt x="298300" y="19149"/>
                  <a:pt x="330228" y="27987"/>
                  <a:pt x="370680" y="38100"/>
                </a:cubicBezTo>
                <a:cubicBezTo>
                  <a:pt x="379147" y="50800"/>
                  <a:pt x="389881" y="62252"/>
                  <a:pt x="396080" y="76200"/>
                </a:cubicBezTo>
                <a:cubicBezTo>
                  <a:pt x="406954" y="100666"/>
                  <a:pt x="421480" y="152400"/>
                  <a:pt x="421480" y="152400"/>
                </a:cubicBezTo>
                <a:cubicBezTo>
                  <a:pt x="431598" y="233340"/>
                  <a:pt x="442574" y="311879"/>
                  <a:pt x="446880" y="393700"/>
                </a:cubicBezTo>
                <a:cubicBezTo>
                  <a:pt x="448660" y="427520"/>
                  <a:pt x="446880" y="461433"/>
                  <a:pt x="446880" y="49530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8747739" y="4126468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9076032" y="55626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8867792" y="5905500"/>
            <a:ext cx="1114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7620000" y="4876800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4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4" name="Google Shape;1684;p140"/>
          <p:cNvSpPr txBox="1"/>
          <p:nvPr>
            <p:ph type="title"/>
          </p:nvPr>
        </p:nvSpPr>
        <p:spPr>
          <a:xfrm>
            <a:off x="20574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(1)</a:t>
            </a:r>
            <a:endParaRPr/>
          </a:p>
        </p:txBody>
      </p:sp>
      <p:sp>
        <p:nvSpPr>
          <p:cNvPr id="1685" name="Google Shape;1685;p140"/>
          <p:cNvSpPr txBox="1"/>
          <p:nvPr>
            <p:ph idx="1" type="body"/>
          </p:nvPr>
        </p:nvSpPr>
        <p:spPr>
          <a:xfrm>
            <a:off x="1981200" y="1600204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L = {0</a:t>
            </a:r>
            <a:r>
              <a:rPr baseline="30000" lang="en-US" sz="2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lang="en-US" sz="2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| n ≥1}, generated by the grammar               S→0S1|01,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s(0) = {a</a:t>
            </a:r>
            <a:r>
              <a:rPr baseline="30000" lang="en-US" sz="2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-US" sz="26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|m≤ n}, generated by the grammar S→aSb|A; A→aA| ab, 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s(1)={ab, abc}, generated by the grammar S → abA, A → c |ε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2600"/>
              <a:buChar char="□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Rename second and third S’s to S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and S</a:t>
            </a:r>
            <a:r>
              <a:rPr baseline="-25000" lang="en-US" sz="2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respectively. Rename second A to B.  Resulting grammars are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      S→0S1 | 01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      S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→aS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 | A; A→aA | ab</a:t>
            </a:r>
            <a:endParaRPr/>
          </a:p>
          <a:p>
            <a:pPr indent="-469900" lvl="0" marL="469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Noto Sans Symbols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      S</a:t>
            </a:r>
            <a:r>
              <a:rPr baseline="-25000" lang="en-US" sz="22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→abB; B→c | ε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4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1" name="Google Shape;1691;p141"/>
          <p:cNvSpPr txBox="1"/>
          <p:nvPr>
            <p:ph type="title"/>
          </p:nvPr>
        </p:nvSpPr>
        <p:spPr>
          <a:xfrm>
            <a:off x="2057400" y="76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Example(1) Contd...</a:t>
            </a:r>
            <a:endParaRPr/>
          </a:p>
        </p:txBody>
      </p:sp>
      <p:sp>
        <p:nvSpPr>
          <p:cNvPr id="1692" name="Google Shape;1692;p14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the first grammar replace 0 by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1 by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 The combined grammar: </a:t>
            </a:r>
            <a:endParaRPr/>
          </a:p>
          <a:p>
            <a:pPr indent="-469900" lvl="0" marL="469900" rtl="0" algn="just">
              <a:spcBef>
                <a:spcPts val="38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indent="-469900" lvl="0" marL="469900" rtl="0" algn="just">
              <a:spcBef>
                <a:spcPts val="60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G′ = ({S,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A, B}, {a, b}, P′, S), </a:t>
            </a:r>
            <a:endParaRPr/>
          </a:p>
          <a:p>
            <a:pPr indent="-469900" lvl="0" marL="469900" rtl="0" algn="just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just">
              <a:spcBef>
                <a:spcPts val="60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where P′ = {S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|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 | A, A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aA | ab, S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abB, B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 | 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ε}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spcBef>
                <a:spcPts val="38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Font typeface="Noto Sans Symbols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4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8" name="Google Shape;1698;p142"/>
          <p:cNvSpPr txBox="1"/>
          <p:nvPr>
            <p:ph type="title"/>
          </p:nvPr>
        </p:nvSpPr>
        <p:spPr>
          <a:xfrm>
            <a:off x="2133600" y="228600"/>
            <a:ext cx="662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of Substitution</a:t>
            </a:r>
            <a:endParaRPr/>
          </a:p>
        </p:txBody>
      </p:sp>
      <p:sp>
        <p:nvSpPr>
          <p:cNvPr id="1699" name="Google Shape;1699;p142"/>
          <p:cNvSpPr txBox="1"/>
          <p:nvPr>
            <p:ph idx="1" type="body"/>
          </p:nvPr>
        </p:nvSpPr>
        <p:spPr>
          <a:xfrm>
            <a:off x="1573696" y="1219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Closure under union of CFL’s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Closure under concatenation of CFL’s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Closure under Kleene’s star (closure * and positive closure </a:t>
            </a:r>
            <a:r>
              <a:rPr baseline="30000" lang="en-US"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of CFL’s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  <a:p>
            <a:pPr indent="-469900" lvl="0" marL="469900" rtl="0" algn="l">
              <a:spcBef>
                <a:spcPts val="600"/>
              </a:spcBef>
              <a:spcAft>
                <a:spcPts val="0"/>
              </a:spcAft>
              <a:buSzPts val="3000"/>
              <a:buChar char="□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Closure under homomorphism of CFL L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for every a</a:t>
            </a:r>
            <a:r>
              <a:rPr baseline="-25000" lang="en-US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∈ ∑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3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Thanks for Listening</a:t>
            </a:r>
            <a:endParaRPr/>
          </a:p>
        </p:txBody>
      </p:sp>
      <p:sp>
        <p:nvSpPr>
          <p:cNvPr id="1706" name="Google Shape;1706;p143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07" name="Google Shape;1707;p143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08" name="Google Shape;1708;p143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9" name="Google Shape;1709;p143"/>
          <p:cNvSpPr txBox="1"/>
          <p:nvPr>
            <p:ph idx="1" type="subTitle"/>
          </p:nvPr>
        </p:nvSpPr>
        <p:spPr>
          <a:xfrm>
            <a:off x="1930400" y="34290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4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Closure properties of CFG’s</a:t>
            </a:r>
            <a:endParaRPr/>
          </a:p>
        </p:txBody>
      </p:sp>
      <p:sp>
        <p:nvSpPr>
          <p:cNvPr id="1715" name="Google Shape;1715;p14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1716" name="Google Shape;1716;p14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17" name="Google Shape;1717;p14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8" name="Google Shape;1718;p14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9" name="Google Shape;171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05943"/>
            <a:ext cx="5257800" cy="5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4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Closure properties of CFG’s</a:t>
            </a:r>
            <a:endParaRPr/>
          </a:p>
        </p:txBody>
      </p:sp>
      <p:sp>
        <p:nvSpPr>
          <p:cNvPr id="1725" name="Google Shape;1725;p145"/>
          <p:cNvSpPr txBox="1"/>
          <p:nvPr>
            <p:ph idx="1" type="body"/>
          </p:nvPr>
        </p:nvSpPr>
        <p:spPr>
          <a:xfrm>
            <a:off x="2090738" y="1143000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726" name="Google Shape;1726;p14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27" name="Google Shape;1727;p14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8" name="Google Shape;1728;p14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9" name="Google Shape;1729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19204"/>
            <a:ext cx="5334000" cy="503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4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735" name="Google Shape;1735;p14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context free languages are closed under:</a:t>
            </a:r>
            <a:br>
              <a:rPr lang="en-US"/>
            </a:br>
            <a:r>
              <a:rPr lang="en-US"/>
              <a:t>a) Intersection</a:t>
            </a:r>
            <a:br>
              <a:rPr lang="en-US"/>
            </a:br>
            <a:r>
              <a:rPr lang="en-US"/>
              <a:t>b) Complement</a:t>
            </a:r>
            <a:br>
              <a:rPr lang="en-US"/>
            </a:br>
            <a:r>
              <a:rPr lang="en-US"/>
              <a:t>c) Kleene’s-Closure</a:t>
            </a:r>
            <a:br>
              <a:rPr lang="en-US"/>
            </a:br>
            <a:r>
              <a:rPr lang="en-US"/>
              <a:t>d) None of the mentioned</a:t>
            </a:r>
            <a:endParaRPr/>
          </a:p>
        </p:txBody>
      </p:sp>
      <p:sp>
        <p:nvSpPr>
          <p:cNvPr id="1736" name="Google Shape;1736;p14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37" name="Google Shape;1737;p14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8" name="Google Shape;1738;p14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4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744" name="Google Shape;1744;p14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context free languages are closed under:</a:t>
            </a:r>
            <a:br>
              <a:rPr lang="en-US"/>
            </a:br>
            <a:r>
              <a:rPr lang="en-US"/>
              <a:t>a) Intersection</a:t>
            </a:r>
            <a:br>
              <a:rPr lang="en-US"/>
            </a:br>
            <a:r>
              <a:rPr lang="en-US"/>
              <a:t>b) Complement</a:t>
            </a:r>
            <a:br>
              <a:rPr lang="en-US"/>
            </a:br>
            <a:r>
              <a:rPr lang="en-US"/>
              <a:t>c) </a:t>
            </a:r>
            <a:r>
              <a:rPr b="1" lang="en-US"/>
              <a:t>Kleene’s-Closure</a:t>
            </a:r>
            <a:br>
              <a:rPr b="1" lang="en-US"/>
            </a:br>
            <a:r>
              <a:rPr lang="en-US"/>
              <a:t>d) None of the mentioned</a:t>
            </a:r>
            <a:endParaRPr/>
          </a:p>
        </p:txBody>
      </p:sp>
      <p:sp>
        <p:nvSpPr>
          <p:cNvPr id="1745" name="Google Shape;1745;p14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46" name="Google Shape;1746;p14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7" name="Google Shape;1747;p14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4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753" name="Google Shape;1753;p14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Context free languages are not closed under:</a:t>
            </a:r>
            <a:br>
              <a:rPr lang="en-US"/>
            </a:br>
            <a:r>
              <a:rPr lang="en-US"/>
              <a:t>a) Intersection</a:t>
            </a:r>
            <a:br>
              <a:rPr lang="en-US"/>
            </a:br>
            <a:r>
              <a:rPr lang="en-US"/>
              <a:t>b) Complement</a:t>
            </a:r>
            <a:br>
              <a:rPr lang="en-US"/>
            </a:br>
            <a:r>
              <a:rPr lang="en-US"/>
              <a:t>c) All of the mentioned</a:t>
            </a:r>
            <a:endParaRPr/>
          </a:p>
        </p:txBody>
      </p:sp>
      <p:sp>
        <p:nvSpPr>
          <p:cNvPr id="1754" name="Google Shape;1754;p14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55" name="Google Shape;1755;p14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56" name="Google Shape;1756;p14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4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762" name="Google Shape;1762;p14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Context free languages are not closed under:</a:t>
            </a:r>
            <a:br>
              <a:rPr lang="en-US"/>
            </a:br>
            <a:r>
              <a:rPr lang="en-US"/>
              <a:t>a) Intersection</a:t>
            </a:r>
            <a:br>
              <a:rPr lang="en-US"/>
            </a:br>
            <a:r>
              <a:rPr lang="en-US"/>
              <a:t>b) Complement</a:t>
            </a:r>
            <a:br>
              <a:rPr lang="en-US"/>
            </a:br>
            <a:r>
              <a:rPr lang="en-US"/>
              <a:t>c) </a:t>
            </a:r>
            <a:r>
              <a:rPr b="1" lang="en-US"/>
              <a:t>All of the mentioned</a:t>
            </a:r>
            <a:endParaRPr b="1"/>
          </a:p>
        </p:txBody>
      </p:sp>
      <p:sp>
        <p:nvSpPr>
          <p:cNvPr id="1763" name="Google Shape;1763;p14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64" name="Google Shape;1764;p14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65" name="Google Shape;1765;p14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</a:t>
            </a:r>
            <a:endParaRPr/>
          </a:p>
        </p:txBody>
      </p:sp>
      <p:sp>
        <p:nvSpPr>
          <p:cNvPr id="271" name="Google Shape;271;p1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72" name="Google Shape;272;p1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3" name="Google Shape;273;p1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15"/>
          <p:cNvPicPr preferRelativeResize="0"/>
          <p:nvPr/>
        </p:nvPicPr>
        <p:blipFill rotWithShape="1">
          <a:blip r:embed="rId3">
            <a:alphaModFix/>
          </a:blip>
          <a:srcRect b="5671" l="0" r="0" t="0"/>
          <a:stretch/>
        </p:blipFill>
        <p:spPr>
          <a:xfrm>
            <a:off x="2019690" y="1366837"/>
            <a:ext cx="3510120" cy="229132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5"/>
          <p:cNvSpPr txBox="1"/>
          <p:nvPr/>
        </p:nvSpPr>
        <p:spPr>
          <a:xfrm>
            <a:off x="6928968" y="1620838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276" name="Google Shape;276;p15"/>
          <p:cNvSpPr txBox="1"/>
          <p:nvPr/>
        </p:nvSpPr>
        <p:spPr>
          <a:xfrm>
            <a:off x="6286890" y="1941314"/>
            <a:ext cx="2802562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1" y="3957638"/>
            <a:ext cx="3066083" cy="183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8725290" y="4186237"/>
            <a:ext cx="76200" cy="45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8801490" y="4224338"/>
            <a:ext cx="1561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Operation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8712590" y="4719638"/>
            <a:ext cx="88900" cy="60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8788791" y="4833938"/>
            <a:ext cx="14579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Operation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5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Applications of Context Free Grammars (CFG)</a:t>
            </a:r>
            <a:endParaRPr sz="2400"/>
          </a:p>
        </p:txBody>
      </p:sp>
      <p:sp>
        <p:nvSpPr>
          <p:cNvPr id="1771" name="Google Shape;1771;p15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YACC (Yet Another Compiler-Compiler)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Mark up language (HTML)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XML (Extensible Markup Language)</a:t>
            </a:r>
            <a:endParaRPr sz="28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772" name="Google Shape;1772;p15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73" name="Google Shape;1773;p15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74" name="Google Shape;1774;p15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Instantaneous Description of a PDA</a:t>
            </a:r>
            <a:br>
              <a:rPr lang="en-US" sz="2400"/>
            </a:br>
            <a:r>
              <a:rPr lang="en-US" sz="2400">
                <a:solidFill>
                  <a:srgbClr val="FF0000"/>
                </a:solidFill>
              </a:rPr>
              <a:t>Rough Slide </a:t>
            </a:r>
            <a:endParaRPr/>
          </a:p>
        </p:txBody>
      </p:sp>
      <p:sp>
        <p:nvSpPr>
          <p:cNvPr id="287" name="Google Shape;287;p1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just"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en-US" sz="1600"/>
              <a:t>The current configuration of PDA at any given instant can be described by Instantaneous Description (ID).</a:t>
            </a:r>
            <a:endParaRPr/>
          </a:p>
          <a:p>
            <a:pPr indent="-469900" lvl="0" marL="469900" rtl="0" algn="just">
              <a:spcBef>
                <a:spcPts val="320"/>
              </a:spcBef>
              <a:spcAft>
                <a:spcPts val="0"/>
              </a:spcAft>
              <a:buSzPts val="1600"/>
              <a:buChar char="□"/>
            </a:pPr>
            <a:r>
              <a:rPr lang="en-US" sz="1600"/>
              <a:t>An ID gives current state of PDA, the remaining string to be processed and the entire contents of stack.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"aabb"</a:t>
            </a:r>
            <a:endParaRPr/>
          </a:p>
        </p:txBody>
      </p:sp>
      <p:sp>
        <p:nvSpPr>
          <p:cNvPr id="288" name="Google Shape;288;p1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89" name="Google Shape;289;p1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p1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1676401" y="2743200"/>
            <a:ext cx="1745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pic>
        <p:nvPicPr>
          <p:cNvPr id="292" name="Google Shape;2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062" y="2895601"/>
            <a:ext cx="2667000" cy="159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Instantaneous Description of a PDA</a:t>
            </a:r>
            <a:endParaRPr/>
          </a:p>
        </p:txBody>
      </p:sp>
      <p:sp>
        <p:nvSpPr>
          <p:cNvPr id="298" name="Google Shape;298;p1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9900" lvl="0" marL="469900" rtl="0" algn="just">
              <a:spcBef>
                <a:spcPts val="0"/>
              </a:spcBef>
              <a:spcAft>
                <a:spcPts val="0"/>
              </a:spcAft>
              <a:buSzPts val="1600"/>
              <a:buChar char="□"/>
            </a:pPr>
            <a:r>
              <a:rPr lang="en-US" sz="1600"/>
              <a:t>The current configuration of PDA at any given instant can be described by Instantaneous Description (ID).</a:t>
            </a:r>
            <a:endParaRPr/>
          </a:p>
          <a:p>
            <a:pPr indent="-469900" lvl="0" marL="469900" rtl="0" algn="just">
              <a:spcBef>
                <a:spcPts val="320"/>
              </a:spcBef>
              <a:spcAft>
                <a:spcPts val="0"/>
              </a:spcAft>
              <a:buSzPts val="1600"/>
              <a:buChar char="□"/>
            </a:pPr>
            <a:r>
              <a:rPr lang="en-US" sz="1600"/>
              <a:t>An ID gives current state of PDA, the remaining string to be processed and the entire contents of stack.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"aabb"</a:t>
            </a:r>
            <a:endParaRPr/>
          </a:p>
        </p:txBody>
      </p:sp>
      <p:sp>
        <p:nvSpPr>
          <p:cNvPr id="299" name="Google Shape;299;p1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00" name="Google Shape;300;p1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1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1828800" y="2743201"/>
            <a:ext cx="360528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303" name="Google Shape;303;p17"/>
          <p:cNvSpPr/>
          <p:nvPr/>
        </p:nvSpPr>
        <p:spPr>
          <a:xfrm flipH="1">
            <a:off x="4257764" y="4931696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4876800" y="5257801"/>
            <a:ext cx="28505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are read and Stack is empty,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therefore the string “aabb”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Accepted.</a:t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062" y="2895601"/>
            <a:ext cx="2667000" cy="159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Instantaneous Description of a PDA</a:t>
            </a:r>
            <a:br>
              <a:rPr lang="en-US" sz="2400"/>
            </a:br>
            <a:r>
              <a:rPr lang="en-US" sz="2400">
                <a:solidFill>
                  <a:srgbClr val="FF0000"/>
                </a:solidFill>
              </a:rPr>
              <a:t>Rough Slide</a:t>
            </a:r>
            <a:endParaRPr sz="2400"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"aaabb"</a:t>
            </a:r>
            <a:endParaRPr/>
          </a:p>
        </p:txBody>
      </p:sp>
      <p:sp>
        <p:nvSpPr>
          <p:cNvPr id="312" name="Google Shape;312;p1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13" name="Google Shape;313;p1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1615990" y="1773936"/>
            <a:ext cx="1965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aaabb,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794" y="1752601"/>
            <a:ext cx="3066083" cy="183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Instantaneous Description of a PDA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"aaabb"</a:t>
            </a:r>
            <a:endParaRPr/>
          </a:p>
        </p:txBody>
      </p:sp>
      <p:sp>
        <p:nvSpPr>
          <p:cNvPr id="323" name="Google Shape;323;p1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24" name="Google Shape;324;p1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5" name="Google Shape;325;p1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1963118" y="1752601"/>
            <a:ext cx="526618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aaabb,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bb, aaaz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19"/>
          <p:cNvSpPr/>
          <p:nvPr/>
        </p:nvSpPr>
        <p:spPr>
          <a:xfrm flipH="1">
            <a:off x="4562564" y="3941096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5186055" y="4024770"/>
            <a:ext cx="29867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but the Stack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 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“aaabb” is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accepted.</a:t>
            </a:r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794" y="1752601"/>
            <a:ext cx="3066083" cy="183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Unit-4 </a:t>
            </a:r>
            <a:endParaRPr/>
          </a:p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2438400" y="3200400"/>
            <a:ext cx="7010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b="1" lang="en-US" sz="1600"/>
              <a:t>Pushdown Automata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1600"/>
              <a:t>Definition of the Pushdown Automaton, The Languages of a PDA, Equivalence of PDA’s and CFG’s , Deterministic Pushdown Automata, 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US" sz="1600"/>
              <a:t>The Pumping Lemma for Context Free Languages, Closure Properties of Context Free Languages</a:t>
            </a:r>
            <a:endParaRPr sz="1600"/>
          </a:p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2n</a:t>
            </a:r>
            <a:r>
              <a:rPr lang="en-US" sz="1800"/>
              <a:t>, n&gt;=1} by empty stack method. Give the graphical representation of the PDA obtained.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aabbbb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aabbb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36" name="Google Shape;336;p2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37" name="Google Shape;337;p2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Construct PDA  ( or DPDA) to recognize the language L={a</a:t>
            </a:r>
            <a:r>
              <a:rPr baseline="30000" lang="en-US" sz="1600"/>
              <a:t>n</a:t>
            </a:r>
            <a:r>
              <a:rPr lang="en-US" sz="1600"/>
              <a:t>b</a:t>
            </a:r>
            <a:r>
              <a:rPr baseline="30000" lang="en-US" sz="1600"/>
              <a:t>2n</a:t>
            </a:r>
            <a:r>
              <a:rPr lang="en-US" sz="1600"/>
              <a:t>, n&gt;=1} by empty stack method.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 </a:t>
            </a:r>
            <a:endParaRPr/>
          </a:p>
        </p:txBody>
      </p:sp>
      <p:sp>
        <p:nvSpPr>
          <p:cNvPr id="344" name="Google Shape;344;p2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45" name="Google Shape;345;p2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46" name="Google Shape;346;p2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7" name="Google Shape;347;p2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48" name="Google Shape;348;p21"/>
          <p:cNvGraphicFramePr/>
          <p:nvPr/>
        </p:nvGraphicFramePr>
        <p:xfrm>
          <a:off x="1524000" y="106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2n</a:t>
            </a:r>
            <a:r>
              <a:rPr lang="en-US" sz="2000"/>
              <a:t>, n&gt;=1} by empty stack method.</a:t>
            </a:r>
            <a:endParaRPr/>
          </a:p>
        </p:txBody>
      </p:sp>
      <p:sp>
        <p:nvSpPr>
          <p:cNvPr id="354" name="Google Shape;354;p2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355" name="Google Shape;355;p2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56" name="Google Shape;356;p2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2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8" name="Google Shape;358;p22"/>
          <p:cNvGraphicFramePr/>
          <p:nvPr/>
        </p:nvGraphicFramePr>
        <p:xfrm>
          <a:off x="1524000" y="106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1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59" name="Google Shape;359;p22"/>
          <p:cNvSpPr/>
          <p:nvPr/>
        </p:nvSpPr>
        <p:spPr>
          <a:xfrm>
            <a:off x="7175500" y="50175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7262021" y="4547632"/>
            <a:ext cx="447671" cy="495300"/>
          </a:xfrm>
          <a:custGeom>
            <a:rect b="b" l="l" r="r" t="t"/>
            <a:pathLst>
              <a:path extrusionOk="0" h="495300" w="447671">
                <a:moveTo>
                  <a:pt x="129380" y="495300"/>
                </a:moveTo>
                <a:cubicBezTo>
                  <a:pt x="112447" y="469900"/>
                  <a:pt x="94286" y="445277"/>
                  <a:pt x="78580" y="419100"/>
                </a:cubicBezTo>
                <a:cubicBezTo>
                  <a:pt x="-702" y="286964"/>
                  <a:pt x="93034" y="435307"/>
                  <a:pt x="40480" y="330200"/>
                </a:cubicBezTo>
                <a:cubicBezTo>
                  <a:pt x="33654" y="316548"/>
                  <a:pt x="23547" y="304800"/>
                  <a:pt x="15080" y="292100"/>
                </a:cubicBezTo>
                <a:cubicBezTo>
                  <a:pt x="-1601" y="225376"/>
                  <a:pt x="-8187" y="225012"/>
                  <a:pt x="15080" y="139700"/>
                </a:cubicBezTo>
                <a:cubicBezTo>
                  <a:pt x="19096" y="124974"/>
                  <a:pt x="34281" y="115548"/>
                  <a:pt x="40480" y="101600"/>
                </a:cubicBezTo>
                <a:cubicBezTo>
                  <a:pt x="51354" y="77134"/>
                  <a:pt x="39905" y="31894"/>
                  <a:pt x="65880" y="25400"/>
                </a:cubicBezTo>
                <a:cubicBezTo>
                  <a:pt x="129667" y="9453"/>
                  <a:pt x="100121" y="18220"/>
                  <a:pt x="154780" y="0"/>
                </a:cubicBezTo>
                <a:cubicBezTo>
                  <a:pt x="188647" y="4233"/>
                  <a:pt x="222647" y="7510"/>
                  <a:pt x="256380" y="12700"/>
                </a:cubicBezTo>
                <a:cubicBezTo>
                  <a:pt x="298300" y="19149"/>
                  <a:pt x="330228" y="27987"/>
                  <a:pt x="370680" y="38100"/>
                </a:cubicBezTo>
                <a:cubicBezTo>
                  <a:pt x="379147" y="50800"/>
                  <a:pt x="389881" y="62252"/>
                  <a:pt x="396080" y="76200"/>
                </a:cubicBezTo>
                <a:cubicBezTo>
                  <a:pt x="406954" y="100666"/>
                  <a:pt x="421480" y="152400"/>
                  <a:pt x="421480" y="152400"/>
                </a:cubicBezTo>
                <a:cubicBezTo>
                  <a:pt x="431598" y="233340"/>
                  <a:pt x="442574" y="311879"/>
                  <a:pt x="446880" y="393700"/>
                </a:cubicBezTo>
                <a:cubicBezTo>
                  <a:pt x="448660" y="427520"/>
                  <a:pt x="446880" y="461433"/>
                  <a:pt x="446880" y="49530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22"/>
          <p:cNvSpPr txBox="1"/>
          <p:nvPr/>
        </p:nvSpPr>
        <p:spPr>
          <a:xfrm>
            <a:off x="6823198" y="4191000"/>
            <a:ext cx="1470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362" name="Google Shape;362;p22"/>
          <p:cNvCxnSpPr>
            <a:endCxn id="359" idx="2"/>
          </p:cNvCxnSpPr>
          <p:nvPr/>
        </p:nvCxnSpPr>
        <p:spPr>
          <a:xfrm>
            <a:off x="6823300" y="5360432"/>
            <a:ext cx="3522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3" name="Google Shape;363;p22"/>
          <p:cNvCxnSpPr>
            <a:stCxn id="359" idx="6"/>
          </p:cNvCxnSpPr>
          <p:nvPr/>
        </p:nvCxnSpPr>
        <p:spPr>
          <a:xfrm>
            <a:off x="7937500" y="5360432"/>
            <a:ext cx="15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4" name="Google Shape;364;p22"/>
          <p:cNvSpPr/>
          <p:nvPr/>
        </p:nvSpPr>
        <p:spPr>
          <a:xfrm>
            <a:off x="9499600" y="50175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365" name="Google Shape;365;p22"/>
          <p:cNvSpPr txBox="1"/>
          <p:nvPr/>
        </p:nvSpPr>
        <p:spPr>
          <a:xfrm>
            <a:off x="6862352" y="3429000"/>
            <a:ext cx="3332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Representing PDA as a generalized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 Diagram</a:t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7348845" y="56388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7035290" y="5993368"/>
            <a:ext cx="1306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aaa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9546913" y="4559300"/>
            <a:ext cx="447671" cy="495300"/>
          </a:xfrm>
          <a:custGeom>
            <a:rect b="b" l="l" r="r" t="t"/>
            <a:pathLst>
              <a:path extrusionOk="0" h="495300" w="447671">
                <a:moveTo>
                  <a:pt x="129380" y="495300"/>
                </a:moveTo>
                <a:cubicBezTo>
                  <a:pt x="112447" y="469900"/>
                  <a:pt x="94286" y="445277"/>
                  <a:pt x="78580" y="419100"/>
                </a:cubicBezTo>
                <a:cubicBezTo>
                  <a:pt x="-702" y="286964"/>
                  <a:pt x="93034" y="435307"/>
                  <a:pt x="40480" y="330200"/>
                </a:cubicBezTo>
                <a:cubicBezTo>
                  <a:pt x="33654" y="316548"/>
                  <a:pt x="23547" y="304800"/>
                  <a:pt x="15080" y="292100"/>
                </a:cubicBezTo>
                <a:cubicBezTo>
                  <a:pt x="-1601" y="225376"/>
                  <a:pt x="-8187" y="225012"/>
                  <a:pt x="15080" y="139700"/>
                </a:cubicBezTo>
                <a:cubicBezTo>
                  <a:pt x="19096" y="124974"/>
                  <a:pt x="34281" y="115548"/>
                  <a:pt x="40480" y="101600"/>
                </a:cubicBezTo>
                <a:cubicBezTo>
                  <a:pt x="51354" y="77134"/>
                  <a:pt x="39905" y="31894"/>
                  <a:pt x="65880" y="25400"/>
                </a:cubicBezTo>
                <a:cubicBezTo>
                  <a:pt x="129667" y="9453"/>
                  <a:pt x="100121" y="18220"/>
                  <a:pt x="154780" y="0"/>
                </a:cubicBezTo>
                <a:cubicBezTo>
                  <a:pt x="188647" y="4233"/>
                  <a:pt x="222647" y="7510"/>
                  <a:pt x="256380" y="12700"/>
                </a:cubicBezTo>
                <a:cubicBezTo>
                  <a:pt x="298300" y="19149"/>
                  <a:pt x="330228" y="27987"/>
                  <a:pt x="370680" y="38100"/>
                </a:cubicBezTo>
                <a:cubicBezTo>
                  <a:pt x="379147" y="50800"/>
                  <a:pt x="389881" y="62252"/>
                  <a:pt x="396080" y="76200"/>
                </a:cubicBezTo>
                <a:cubicBezTo>
                  <a:pt x="406954" y="100666"/>
                  <a:pt x="421480" y="152400"/>
                  <a:pt x="421480" y="152400"/>
                </a:cubicBezTo>
                <a:cubicBezTo>
                  <a:pt x="431598" y="233340"/>
                  <a:pt x="442574" y="311879"/>
                  <a:pt x="446880" y="393700"/>
                </a:cubicBezTo>
                <a:cubicBezTo>
                  <a:pt x="448660" y="427520"/>
                  <a:pt x="446880" y="461433"/>
                  <a:pt x="446880" y="49530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9" name="Google Shape;369;p22"/>
          <p:cNvSpPr txBox="1"/>
          <p:nvPr/>
        </p:nvSpPr>
        <p:spPr>
          <a:xfrm>
            <a:off x="9331939" y="4202668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9660232" y="56388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9451992" y="5981700"/>
            <a:ext cx="1114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8204200" y="4953000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2n</a:t>
            </a:r>
            <a:r>
              <a:rPr lang="en-US" sz="1800"/>
              <a:t>, n&gt;=1} by empty stack method. </a:t>
            </a:r>
            <a:endParaRPr/>
          </a:p>
        </p:txBody>
      </p:sp>
      <p:sp>
        <p:nvSpPr>
          <p:cNvPr id="379" name="Google Shape;379;p2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80" name="Google Shape;380;p2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2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23"/>
          <p:cNvSpPr txBox="1"/>
          <p:nvPr/>
        </p:nvSpPr>
        <p:spPr>
          <a:xfrm>
            <a:off x="6928968" y="1620838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383" name="Google Shape;383;p23"/>
          <p:cNvSpPr txBox="1"/>
          <p:nvPr/>
        </p:nvSpPr>
        <p:spPr>
          <a:xfrm>
            <a:off x="6286890" y="1941314"/>
            <a:ext cx="2802562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,aaz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,aaa)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8763000" y="4186237"/>
            <a:ext cx="76200" cy="45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8801490" y="4224338"/>
            <a:ext cx="1561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Operation</a:t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>
            <a:off x="8712590" y="4719638"/>
            <a:ext cx="88900" cy="60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7" name="Google Shape;387;p23"/>
          <p:cNvSpPr txBox="1"/>
          <p:nvPr/>
        </p:nvSpPr>
        <p:spPr>
          <a:xfrm>
            <a:off x="8788791" y="4833938"/>
            <a:ext cx="14579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Operation</a:t>
            </a:r>
            <a:endParaRPr/>
          </a:p>
        </p:txBody>
      </p:sp>
      <p:pic>
        <p:nvPicPr>
          <p:cNvPr id="388" name="Google Shape;388;p23"/>
          <p:cNvPicPr preferRelativeResize="0"/>
          <p:nvPr/>
        </p:nvPicPr>
        <p:blipFill rotWithShape="1">
          <a:blip r:embed="rId3">
            <a:alphaModFix/>
          </a:blip>
          <a:srcRect b="3656" l="0" r="0" t="-1"/>
          <a:stretch/>
        </p:blipFill>
        <p:spPr>
          <a:xfrm>
            <a:off x="1752600" y="1219200"/>
            <a:ext cx="4038600" cy="27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1700" y="4030882"/>
            <a:ext cx="3200400" cy="191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Construct PDA  ( or DPDA) to recognize the language L={a</a:t>
            </a:r>
            <a:r>
              <a:rPr baseline="30000" lang="en-US" sz="1600"/>
              <a:t>n</a:t>
            </a:r>
            <a:r>
              <a:rPr lang="en-US" sz="1600"/>
              <a:t>b</a:t>
            </a:r>
            <a:r>
              <a:rPr baseline="30000" lang="en-US" sz="1600"/>
              <a:t>2n</a:t>
            </a:r>
            <a:r>
              <a:rPr lang="en-US" sz="1600"/>
              <a:t>, n&gt;=1} by empty stack method. 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95" name="Google Shape;395;p2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"aabbbb"</a:t>
            </a:r>
            <a:endParaRPr/>
          </a:p>
        </p:txBody>
      </p:sp>
      <p:sp>
        <p:nvSpPr>
          <p:cNvPr id="396" name="Google Shape;396;p2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397" name="Google Shape;397;p2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24"/>
          <p:cNvSpPr txBox="1"/>
          <p:nvPr/>
        </p:nvSpPr>
        <p:spPr>
          <a:xfrm>
            <a:off x="1963117" y="1600200"/>
            <a:ext cx="21160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endParaRPr/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4419601"/>
            <a:ext cx="3200400" cy="191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2n</a:t>
            </a:r>
            <a:r>
              <a:rPr lang="en-US" sz="2000"/>
              <a:t>, n&gt;=1} by empty stack method. </a:t>
            </a:r>
            <a:endParaRPr sz="2000"/>
          </a:p>
        </p:txBody>
      </p:sp>
      <p:sp>
        <p:nvSpPr>
          <p:cNvPr id="406" name="Google Shape;406;p2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"aabbbb"</a:t>
            </a:r>
            <a:endParaRPr/>
          </a:p>
        </p:txBody>
      </p:sp>
      <p:sp>
        <p:nvSpPr>
          <p:cNvPr id="407" name="Google Shape;407;p2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08" name="Google Shape;408;p2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2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25"/>
          <p:cNvSpPr txBox="1"/>
          <p:nvPr/>
        </p:nvSpPr>
        <p:spPr>
          <a:xfrm>
            <a:off x="1963117" y="1600201"/>
            <a:ext cx="508504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bbbb, aaaaz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bbb, aaaz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1" name="Google Shape;411;p25"/>
          <p:cNvSpPr/>
          <p:nvPr/>
        </p:nvSpPr>
        <p:spPr>
          <a:xfrm flipH="1">
            <a:off x="4619329" y="4648201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242821" y="4731875"/>
            <a:ext cx="26309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and Stack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“aabbbb” is accepted.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2n</a:t>
            </a:r>
            <a:r>
              <a:rPr lang="en-US" sz="2000"/>
              <a:t>, n&gt;=1} by empty stack method. </a:t>
            </a:r>
            <a:endParaRPr sz="2000"/>
          </a:p>
        </p:txBody>
      </p:sp>
      <p:sp>
        <p:nvSpPr>
          <p:cNvPr id="418" name="Google Shape;418;p26"/>
          <p:cNvSpPr txBox="1"/>
          <p:nvPr>
            <p:ph idx="1" type="body"/>
          </p:nvPr>
        </p:nvSpPr>
        <p:spPr>
          <a:xfrm>
            <a:off x="1981200" y="1219200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Instantaneous Description for the string "aabbb"</a:t>
            </a:r>
            <a:endParaRPr/>
          </a:p>
        </p:txBody>
      </p:sp>
      <p:sp>
        <p:nvSpPr>
          <p:cNvPr id="419" name="Google Shape;419;p2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20" name="Google Shape;420;p2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2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26"/>
          <p:cNvSpPr txBox="1"/>
          <p:nvPr/>
        </p:nvSpPr>
        <p:spPr>
          <a:xfrm>
            <a:off x="1963117" y="1600201"/>
            <a:ext cx="426091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bbb, aaaaz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bb, aaaz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flipH="1">
            <a:off x="4594196" y="3810001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5217688" y="3893675"/>
            <a:ext cx="26309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but Stack not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“aabbb” is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accepted.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31" name="Google Shape;431;p2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The push down automata indicate the acceptance of input string in terms of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Finial state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Empty stack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c) Both (a) and (b)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None of these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32" name="Google Shape;432;p2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33" name="Google Shape;433;p2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4" name="Google Shape;434;p2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41" name="Google Shape;441;p2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The push down automata indicate the acceptance of input string in terms of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Finial state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Empty stack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c) </a:t>
            </a:r>
            <a:r>
              <a:rPr b="1" lang="en-US" sz="3200">
                <a:solidFill>
                  <a:schemeClr val="dk1"/>
                </a:solidFill>
              </a:rPr>
              <a:t>Both (a) and (b)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None of these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42" name="Google Shape;442;p2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43" name="Google Shape;443;p2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4" name="Google Shape;444;p2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51" name="Google Shape;451;p2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The instantaneous description is PDA shows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Present state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Stack symbol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c) String to be processed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All of these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53" name="Google Shape;453;p2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4" name="Google Shape;454;p2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Push Down Automata (PDA)</a:t>
            </a:r>
            <a:endParaRPr/>
          </a:p>
        </p:txBody>
      </p:sp>
      <p:sp>
        <p:nvSpPr>
          <p:cNvPr id="120" name="Google Shape;120;p3"/>
          <p:cNvSpPr txBox="1"/>
          <p:nvPr>
            <p:ph idx="1" type="subTitle"/>
          </p:nvPr>
        </p:nvSpPr>
        <p:spPr>
          <a:xfrm>
            <a:off x="1981200" y="3200400"/>
            <a:ext cx="8382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Pushdown Automata</a:t>
            </a:r>
            <a:r>
              <a:rPr lang="en-US" sz="2400"/>
              <a:t> is a finite </a:t>
            </a:r>
            <a:r>
              <a:rPr b="1" lang="en-US" sz="2400"/>
              <a:t>automata</a:t>
            </a:r>
            <a:r>
              <a:rPr lang="en-US" sz="2400"/>
              <a:t> with extra memory called </a:t>
            </a:r>
            <a:r>
              <a:rPr b="1" lang="en-US" sz="2400"/>
              <a:t>stack</a:t>
            </a:r>
            <a:r>
              <a:rPr lang="en-US" sz="2400"/>
              <a:t> which helps Pushdown automata to </a:t>
            </a:r>
            <a:r>
              <a:rPr b="1" lang="en-US" sz="2400"/>
              <a:t>recognize Context Free Languages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121" name="Google Shape;121;p3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2" name="Google Shape;122;p3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61" name="Google Shape;461;p3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The instantaneous description is PDA shows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a) Present state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b) Stack symbol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c) String to be processed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>
                <a:solidFill>
                  <a:schemeClr val="dk1"/>
                </a:solidFill>
              </a:rPr>
              <a:t>d) </a:t>
            </a:r>
            <a:r>
              <a:rPr b="1" lang="en-US" sz="3200">
                <a:solidFill>
                  <a:schemeClr val="dk1"/>
                </a:solidFill>
              </a:rPr>
              <a:t>All of these</a:t>
            </a:r>
            <a:endParaRPr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/>
          </a:p>
          <a:p>
            <a:pPr indent="-279400" lvl="0" marL="46990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62" name="Google Shape;462;p3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63" name="Google Shape;463;p3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4" name="Google Shape;464;p3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70" name="Google Shape;470;p3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2n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Give the graphical representation of the PDA obtained.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aaaabb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aabbb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71" name="Google Shape;471;p3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72" name="Google Shape;472;p3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3" name="Google Shape;473;p3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479" name="Google Shape;479;p3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2n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empty stack method. Give the graphical representation of the PDA obtained. Show the moves made by PDA for the string </a:t>
            </a:r>
            <a:r>
              <a:rPr lang="en-US" sz="1800">
                <a:solidFill>
                  <a:srgbClr val="0000FF"/>
                </a:solidFill>
              </a:rPr>
              <a:t>aaaabb</a:t>
            </a:r>
            <a:r>
              <a:rPr lang="en-US" sz="1800"/>
              <a:t> and </a:t>
            </a:r>
            <a:r>
              <a:rPr lang="en-US" sz="1800">
                <a:solidFill>
                  <a:srgbClr val="0000FF"/>
                </a:solidFill>
              </a:rPr>
              <a:t>aabbb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Solution: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Logic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80" name="Google Shape;480;p3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481" name="Google Shape;481;p3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2" name="Google Shape;482;p3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83" name="Google Shape;483;p32"/>
          <p:cNvGraphicFramePr/>
          <p:nvPr/>
        </p:nvGraphicFramePr>
        <p:xfrm>
          <a:off x="3505201" y="3810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870850"/>
                <a:gridCol w="870850"/>
                <a:gridCol w="870850"/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32"/>
          <p:cNvSpPr txBox="1"/>
          <p:nvPr/>
        </p:nvSpPr>
        <p:spPr>
          <a:xfrm>
            <a:off x="2381174" y="3657601"/>
            <a:ext cx="11240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Initial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sp>
        <p:nvSpPr>
          <p:cNvPr id="485" name="Google Shape;485;p32"/>
          <p:cNvSpPr txBox="1"/>
          <p:nvPr/>
        </p:nvSpPr>
        <p:spPr>
          <a:xfrm>
            <a:off x="3295575" y="4495800"/>
            <a:ext cx="9140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cxnSp>
        <p:nvCxnSpPr>
          <p:cNvPr id="486" name="Google Shape;486;p32"/>
          <p:cNvCxnSpPr/>
          <p:nvPr/>
        </p:nvCxnSpPr>
        <p:spPr>
          <a:xfrm rot="10800000">
            <a:off x="3857587" y="4191000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7" name="Google Shape;487;p32"/>
          <p:cNvSpPr txBox="1"/>
          <p:nvPr/>
        </p:nvSpPr>
        <p:spPr>
          <a:xfrm>
            <a:off x="4343401" y="4497169"/>
            <a:ext cx="9140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</a:t>
            </a:r>
            <a:r>
              <a:rPr b="1"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488" name="Google Shape;488;p32"/>
          <p:cNvCxnSpPr>
            <a:stCxn id="487" idx="0"/>
          </p:cNvCxnSpPr>
          <p:nvPr/>
        </p:nvCxnSpPr>
        <p:spPr>
          <a:xfrm rot="10800000">
            <a:off x="4800418" y="4190869"/>
            <a:ext cx="0" cy="306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9" name="Google Shape;489;p32"/>
          <p:cNvSpPr txBox="1"/>
          <p:nvPr/>
        </p:nvSpPr>
        <p:spPr>
          <a:xfrm>
            <a:off x="5257801" y="4495800"/>
            <a:ext cx="9140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cxnSp>
        <p:nvCxnSpPr>
          <p:cNvPr id="490" name="Google Shape;490;p32"/>
          <p:cNvCxnSpPr/>
          <p:nvPr/>
        </p:nvCxnSpPr>
        <p:spPr>
          <a:xfrm rot="10800000">
            <a:off x="5715000" y="4151531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1" name="Google Shape;491;p32"/>
          <p:cNvSpPr txBox="1"/>
          <p:nvPr/>
        </p:nvSpPr>
        <p:spPr>
          <a:xfrm>
            <a:off x="6210301" y="4495800"/>
            <a:ext cx="9140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</a:t>
            </a:r>
            <a:r>
              <a:rPr b="1"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492" name="Google Shape;492;p32"/>
          <p:cNvCxnSpPr>
            <a:stCxn id="491" idx="0"/>
          </p:cNvCxnSpPr>
          <p:nvPr/>
        </p:nvCxnSpPr>
        <p:spPr>
          <a:xfrm rot="10800000">
            <a:off x="6667318" y="4191000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3" name="Google Shape;493;p32"/>
          <p:cNvSpPr txBox="1"/>
          <p:nvPr/>
        </p:nvSpPr>
        <p:spPr>
          <a:xfrm>
            <a:off x="7073901" y="4484469"/>
            <a:ext cx="9140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</a:t>
            </a:r>
            <a:r>
              <a:rPr b="1"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cxnSp>
        <p:nvCxnSpPr>
          <p:cNvPr id="494" name="Google Shape;494;p32"/>
          <p:cNvCxnSpPr>
            <a:stCxn id="493" idx="0"/>
          </p:cNvCxnSpPr>
          <p:nvPr/>
        </p:nvCxnSpPr>
        <p:spPr>
          <a:xfrm rot="10800000">
            <a:off x="7530918" y="4179669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p32"/>
          <p:cNvSpPr txBox="1"/>
          <p:nvPr/>
        </p:nvSpPr>
        <p:spPr>
          <a:xfrm>
            <a:off x="8001368" y="4495800"/>
            <a:ext cx="9140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</a:t>
            </a:r>
            <a:r>
              <a:rPr b="1"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 rot="10800000">
            <a:off x="8305800" y="4191000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7" name="Google Shape;497;p32"/>
          <p:cNvSpPr txBox="1"/>
          <p:nvPr/>
        </p:nvSpPr>
        <p:spPr>
          <a:xfrm>
            <a:off x="8839568" y="4495800"/>
            <a:ext cx="93051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Z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 b="1" baseline="-25000" sz="1400">
              <a:solidFill>
                <a:srgbClr val="3333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in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State 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 rot="10800000">
            <a:off x="9144000" y="4191000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Construct PDA  ( or DPDA) to recognize the language L={a</a:t>
            </a:r>
            <a:r>
              <a:rPr baseline="30000" lang="en-US" sz="1600"/>
              <a:t>2n</a:t>
            </a:r>
            <a:r>
              <a:rPr lang="en-US" sz="1600"/>
              <a:t>b</a:t>
            </a:r>
            <a:r>
              <a:rPr baseline="30000" lang="en-US" sz="1600"/>
              <a:t>n</a:t>
            </a:r>
            <a:r>
              <a:rPr lang="en-US" sz="1600"/>
              <a:t>, n&gt;=1} by empty stack method.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 </a:t>
            </a:r>
            <a:endParaRPr/>
          </a:p>
        </p:txBody>
      </p:sp>
      <p:sp>
        <p:nvSpPr>
          <p:cNvPr id="504" name="Google Shape;504;p3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05" name="Google Shape;505;p3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06" name="Google Shape;506;p3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7" name="Google Shape;507;p3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08" name="Google Shape;508;p33"/>
          <p:cNvGraphicFramePr/>
          <p:nvPr/>
        </p:nvGraphicFramePr>
        <p:xfrm>
          <a:off x="2057400" y="12344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0B050"/>
                          </a:solidFill>
                        </a:rPr>
                        <a:t>2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2n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 by empty stack method.</a:t>
            </a:r>
            <a:endParaRPr/>
          </a:p>
        </p:txBody>
      </p:sp>
      <p:sp>
        <p:nvSpPr>
          <p:cNvPr id="514" name="Google Shape;514;p3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15" name="Google Shape;515;p3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16" name="Google Shape;516;p3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7" name="Google Shape;517;p3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18" name="Google Shape;518;p34"/>
          <p:cNvGraphicFramePr/>
          <p:nvPr/>
        </p:nvGraphicFramePr>
        <p:xfrm>
          <a:off x="2057400" y="12344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0B050"/>
                          </a:solidFill>
                        </a:rPr>
                        <a:t>2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C0C0C"/>
                          </a:solidFill>
                        </a:rPr>
                        <a:t>Push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C0C0C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C0C0C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C0C0C"/>
                          </a:solidFill>
                        </a:rPr>
                        <a:t>Push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C0C0C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C0C0C"/>
                          </a:solidFill>
                        </a:rPr>
                        <a:t>0</a:t>
                      </a:r>
                      <a:endParaRPr b="0" sz="1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0B050"/>
                          </a:solidFill>
                        </a:rPr>
                        <a:t>2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1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0B050"/>
                          </a:solidFill>
                        </a:rPr>
                        <a:t>2</a:t>
                      </a:r>
                      <a:endParaRPr b="0"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00B050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2n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 by empty stack method.</a:t>
            </a:r>
            <a:endParaRPr/>
          </a:p>
        </p:txBody>
      </p:sp>
      <p:sp>
        <p:nvSpPr>
          <p:cNvPr id="524" name="Google Shape;524;p35"/>
          <p:cNvSpPr txBox="1"/>
          <p:nvPr>
            <p:ph idx="1" type="body"/>
          </p:nvPr>
        </p:nvSpPr>
        <p:spPr>
          <a:xfrm>
            <a:off x="2209800" y="1068169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525" name="Google Shape;525;p3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26" name="Google Shape;526;p3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7" name="Google Shape;527;p3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8" name="Google Shape;528;p35"/>
          <p:cNvSpPr/>
          <p:nvPr/>
        </p:nvSpPr>
        <p:spPr>
          <a:xfrm>
            <a:off x="2144598" y="2771001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529" name="Google Shape;529;p35"/>
          <p:cNvCxnSpPr>
            <a:endCxn id="528" idx="2"/>
          </p:cNvCxnSpPr>
          <p:nvPr/>
        </p:nvCxnSpPr>
        <p:spPr>
          <a:xfrm>
            <a:off x="1792398" y="3113901"/>
            <a:ext cx="3522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0" name="Google Shape;530;p35"/>
          <p:cNvCxnSpPr/>
          <p:nvPr/>
        </p:nvCxnSpPr>
        <p:spPr>
          <a:xfrm>
            <a:off x="2855798" y="3277970"/>
            <a:ext cx="1724492" cy="52999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1" name="Google Shape;531;p35"/>
          <p:cNvSpPr/>
          <p:nvPr/>
        </p:nvSpPr>
        <p:spPr>
          <a:xfrm>
            <a:off x="4468698" y="2771001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532" name="Google Shape;532;p35"/>
          <p:cNvSpPr txBox="1"/>
          <p:nvPr/>
        </p:nvSpPr>
        <p:spPr>
          <a:xfrm>
            <a:off x="2404310" y="1295401"/>
            <a:ext cx="5094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Representing PDA as a generalized Transition Diagram</a:t>
            </a:r>
            <a:endParaRPr/>
          </a:p>
        </p:txBody>
      </p:sp>
      <p:sp>
        <p:nvSpPr>
          <p:cNvPr id="533" name="Google Shape;533;p35"/>
          <p:cNvSpPr txBox="1"/>
          <p:nvPr/>
        </p:nvSpPr>
        <p:spPr>
          <a:xfrm>
            <a:off x="6505592" y="3683337"/>
            <a:ext cx="1114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4443298" y="1994085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6471490" y="2682101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sp>
        <p:nvSpPr>
          <p:cNvPr id="536" name="Google Shape;536;p35"/>
          <p:cNvSpPr/>
          <p:nvPr/>
        </p:nvSpPr>
        <p:spPr>
          <a:xfrm>
            <a:off x="6553438" y="2224901"/>
            <a:ext cx="447671" cy="495300"/>
          </a:xfrm>
          <a:custGeom>
            <a:rect b="b" l="l" r="r" t="t"/>
            <a:pathLst>
              <a:path extrusionOk="0" h="495300" w="447671">
                <a:moveTo>
                  <a:pt x="129380" y="495300"/>
                </a:moveTo>
                <a:cubicBezTo>
                  <a:pt x="112447" y="469900"/>
                  <a:pt x="94286" y="445277"/>
                  <a:pt x="78580" y="419100"/>
                </a:cubicBezTo>
                <a:cubicBezTo>
                  <a:pt x="-702" y="286964"/>
                  <a:pt x="93034" y="435307"/>
                  <a:pt x="40480" y="330200"/>
                </a:cubicBezTo>
                <a:cubicBezTo>
                  <a:pt x="33654" y="316548"/>
                  <a:pt x="23547" y="304800"/>
                  <a:pt x="15080" y="292100"/>
                </a:cubicBezTo>
                <a:cubicBezTo>
                  <a:pt x="-1601" y="225376"/>
                  <a:pt x="-8187" y="225012"/>
                  <a:pt x="15080" y="139700"/>
                </a:cubicBezTo>
                <a:cubicBezTo>
                  <a:pt x="19096" y="124974"/>
                  <a:pt x="34281" y="115548"/>
                  <a:pt x="40480" y="101600"/>
                </a:cubicBezTo>
                <a:cubicBezTo>
                  <a:pt x="51354" y="77134"/>
                  <a:pt x="39905" y="31894"/>
                  <a:pt x="65880" y="25400"/>
                </a:cubicBezTo>
                <a:cubicBezTo>
                  <a:pt x="129667" y="9453"/>
                  <a:pt x="100121" y="18220"/>
                  <a:pt x="154780" y="0"/>
                </a:cubicBezTo>
                <a:cubicBezTo>
                  <a:pt x="188647" y="4233"/>
                  <a:pt x="222647" y="7510"/>
                  <a:pt x="256380" y="12700"/>
                </a:cubicBezTo>
                <a:cubicBezTo>
                  <a:pt x="298300" y="19149"/>
                  <a:pt x="330228" y="27987"/>
                  <a:pt x="370680" y="38100"/>
                </a:cubicBezTo>
                <a:cubicBezTo>
                  <a:pt x="379147" y="50800"/>
                  <a:pt x="389881" y="62252"/>
                  <a:pt x="396080" y="76200"/>
                </a:cubicBezTo>
                <a:cubicBezTo>
                  <a:pt x="406954" y="100666"/>
                  <a:pt x="421480" y="152400"/>
                  <a:pt x="421480" y="152400"/>
                </a:cubicBezTo>
                <a:cubicBezTo>
                  <a:pt x="431598" y="233340"/>
                  <a:pt x="442574" y="311879"/>
                  <a:pt x="446880" y="393700"/>
                </a:cubicBezTo>
                <a:cubicBezTo>
                  <a:pt x="448660" y="427520"/>
                  <a:pt x="446880" y="461433"/>
                  <a:pt x="446880" y="49530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7" name="Google Shape;537;p35"/>
          <p:cNvSpPr txBox="1"/>
          <p:nvPr/>
        </p:nvSpPr>
        <p:spPr>
          <a:xfrm>
            <a:off x="6338464" y="1868269"/>
            <a:ext cx="1016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6613828" y="3303369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2820996" y="2363417"/>
            <a:ext cx="3695700" cy="495452"/>
          </a:xfrm>
          <a:custGeom>
            <a:rect b="b" l="l" r="r" t="t"/>
            <a:pathLst>
              <a:path extrusionOk="0" h="495452" w="3695700">
                <a:moveTo>
                  <a:pt x="0" y="495452"/>
                </a:moveTo>
                <a:cubicBezTo>
                  <a:pt x="54171" y="459338"/>
                  <a:pt x="72327" y="442683"/>
                  <a:pt x="127000" y="419252"/>
                </a:cubicBezTo>
                <a:cubicBezTo>
                  <a:pt x="139305" y="413979"/>
                  <a:pt x="153126" y="412539"/>
                  <a:pt x="165100" y="406552"/>
                </a:cubicBezTo>
                <a:cubicBezTo>
                  <a:pt x="178752" y="399726"/>
                  <a:pt x="189252" y="387351"/>
                  <a:pt x="203200" y="381152"/>
                </a:cubicBezTo>
                <a:cubicBezTo>
                  <a:pt x="227666" y="370278"/>
                  <a:pt x="255453" y="367726"/>
                  <a:pt x="279400" y="355752"/>
                </a:cubicBezTo>
                <a:cubicBezTo>
                  <a:pt x="296333" y="347285"/>
                  <a:pt x="313762" y="339745"/>
                  <a:pt x="330200" y="330352"/>
                </a:cubicBezTo>
                <a:cubicBezTo>
                  <a:pt x="343452" y="322779"/>
                  <a:pt x="354648" y="311778"/>
                  <a:pt x="368300" y="304952"/>
                </a:cubicBezTo>
                <a:cubicBezTo>
                  <a:pt x="386520" y="295842"/>
                  <a:pt x="440924" y="283621"/>
                  <a:pt x="457200" y="279552"/>
                </a:cubicBezTo>
                <a:lnTo>
                  <a:pt x="533400" y="228752"/>
                </a:lnTo>
                <a:cubicBezTo>
                  <a:pt x="546100" y="220285"/>
                  <a:pt x="556692" y="207054"/>
                  <a:pt x="571500" y="203352"/>
                </a:cubicBezTo>
                <a:cubicBezTo>
                  <a:pt x="611532" y="193344"/>
                  <a:pt x="623961" y="191617"/>
                  <a:pt x="660400" y="177952"/>
                </a:cubicBezTo>
                <a:cubicBezTo>
                  <a:pt x="681746" y="169947"/>
                  <a:pt x="701906" y="158550"/>
                  <a:pt x="723900" y="152552"/>
                </a:cubicBezTo>
                <a:cubicBezTo>
                  <a:pt x="748743" y="145777"/>
                  <a:pt x="774963" y="145438"/>
                  <a:pt x="800100" y="139852"/>
                </a:cubicBezTo>
                <a:cubicBezTo>
                  <a:pt x="813168" y="136948"/>
                  <a:pt x="825073" y="129777"/>
                  <a:pt x="838200" y="127152"/>
                </a:cubicBezTo>
                <a:cubicBezTo>
                  <a:pt x="867553" y="121281"/>
                  <a:pt x="897467" y="118685"/>
                  <a:pt x="927100" y="114452"/>
                </a:cubicBezTo>
                <a:cubicBezTo>
                  <a:pt x="952500" y="105985"/>
                  <a:pt x="976890" y="93454"/>
                  <a:pt x="1003300" y="89052"/>
                </a:cubicBezTo>
                <a:cubicBezTo>
                  <a:pt x="1028700" y="84819"/>
                  <a:pt x="1053866" y="78793"/>
                  <a:pt x="1079500" y="76352"/>
                </a:cubicBezTo>
                <a:cubicBezTo>
                  <a:pt x="1283795" y="56895"/>
                  <a:pt x="1236271" y="71633"/>
                  <a:pt x="1422400" y="50952"/>
                </a:cubicBezTo>
                <a:cubicBezTo>
                  <a:pt x="1447993" y="48108"/>
                  <a:pt x="1473463" y="43838"/>
                  <a:pt x="1498600" y="38252"/>
                </a:cubicBezTo>
                <a:cubicBezTo>
                  <a:pt x="1511668" y="35348"/>
                  <a:pt x="1523430" y="27321"/>
                  <a:pt x="1536700" y="25552"/>
                </a:cubicBezTo>
                <a:cubicBezTo>
                  <a:pt x="1587229" y="18815"/>
                  <a:pt x="1638300" y="17085"/>
                  <a:pt x="1689100" y="12852"/>
                </a:cubicBezTo>
                <a:cubicBezTo>
                  <a:pt x="1706033" y="8619"/>
                  <a:pt x="1722446" y="152"/>
                  <a:pt x="1739900" y="152"/>
                </a:cubicBezTo>
                <a:cubicBezTo>
                  <a:pt x="2230388" y="152"/>
                  <a:pt x="2160047" y="-3553"/>
                  <a:pt x="2451100" y="25552"/>
                </a:cubicBezTo>
                <a:cubicBezTo>
                  <a:pt x="2536869" y="54142"/>
                  <a:pt x="2431293" y="21150"/>
                  <a:pt x="2565400" y="50952"/>
                </a:cubicBezTo>
                <a:cubicBezTo>
                  <a:pt x="2578468" y="53856"/>
                  <a:pt x="2590329" y="61257"/>
                  <a:pt x="2603500" y="63652"/>
                </a:cubicBezTo>
                <a:cubicBezTo>
                  <a:pt x="2637080" y="69757"/>
                  <a:pt x="2671233" y="72119"/>
                  <a:pt x="2705100" y="76352"/>
                </a:cubicBezTo>
                <a:cubicBezTo>
                  <a:pt x="2730500" y="84819"/>
                  <a:pt x="2755046" y="96501"/>
                  <a:pt x="2781300" y="101752"/>
                </a:cubicBezTo>
                <a:cubicBezTo>
                  <a:pt x="2910402" y="127572"/>
                  <a:pt x="2791778" y="101117"/>
                  <a:pt x="2882900" y="127152"/>
                </a:cubicBezTo>
                <a:cubicBezTo>
                  <a:pt x="2899683" y="131947"/>
                  <a:pt x="2916982" y="134836"/>
                  <a:pt x="2933700" y="139852"/>
                </a:cubicBezTo>
                <a:cubicBezTo>
                  <a:pt x="2959345" y="147545"/>
                  <a:pt x="2985953" y="153278"/>
                  <a:pt x="3009900" y="165252"/>
                </a:cubicBezTo>
                <a:cubicBezTo>
                  <a:pt x="3026833" y="173719"/>
                  <a:pt x="3042973" y="184005"/>
                  <a:pt x="3060700" y="190652"/>
                </a:cubicBezTo>
                <a:cubicBezTo>
                  <a:pt x="3086775" y="200430"/>
                  <a:pt x="3150860" y="210017"/>
                  <a:pt x="3175000" y="216052"/>
                </a:cubicBezTo>
                <a:cubicBezTo>
                  <a:pt x="3187987" y="219299"/>
                  <a:pt x="3201398" y="222251"/>
                  <a:pt x="3213100" y="228752"/>
                </a:cubicBezTo>
                <a:cubicBezTo>
                  <a:pt x="3239785" y="243577"/>
                  <a:pt x="3259684" y="272148"/>
                  <a:pt x="3289300" y="279552"/>
                </a:cubicBezTo>
                <a:lnTo>
                  <a:pt x="3340100" y="292252"/>
                </a:lnTo>
                <a:lnTo>
                  <a:pt x="3416300" y="343052"/>
                </a:lnTo>
                <a:cubicBezTo>
                  <a:pt x="3429000" y="351519"/>
                  <a:pt x="3439920" y="363625"/>
                  <a:pt x="3454400" y="368452"/>
                </a:cubicBezTo>
                <a:cubicBezTo>
                  <a:pt x="3509059" y="386672"/>
                  <a:pt x="3479513" y="377905"/>
                  <a:pt x="3543300" y="393852"/>
                </a:cubicBezTo>
                <a:cubicBezTo>
                  <a:pt x="3556000" y="402319"/>
                  <a:pt x="3567748" y="412426"/>
                  <a:pt x="3581400" y="419252"/>
                </a:cubicBezTo>
                <a:cubicBezTo>
                  <a:pt x="3593374" y="425239"/>
                  <a:pt x="3607798" y="425451"/>
                  <a:pt x="3619500" y="431952"/>
                </a:cubicBezTo>
                <a:cubicBezTo>
                  <a:pt x="3646185" y="446777"/>
                  <a:pt x="3695700" y="482752"/>
                  <a:pt x="3695700" y="48275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3301242" y="2693770"/>
            <a:ext cx="11945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2706696" y="3430369"/>
            <a:ext cx="2032000" cy="304800"/>
          </a:xfrm>
          <a:custGeom>
            <a:rect b="b" l="l" r="r" t="t"/>
            <a:pathLst>
              <a:path extrusionOk="0" h="304800" w="2032000">
                <a:moveTo>
                  <a:pt x="2032000" y="0"/>
                </a:moveTo>
                <a:cubicBezTo>
                  <a:pt x="2023533" y="21167"/>
                  <a:pt x="2021746" y="46461"/>
                  <a:pt x="2006600" y="63500"/>
                </a:cubicBezTo>
                <a:cubicBezTo>
                  <a:pt x="1986319" y="86316"/>
                  <a:pt x="1951986" y="92714"/>
                  <a:pt x="1930400" y="114300"/>
                </a:cubicBezTo>
                <a:cubicBezTo>
                  <a:pt x="1897526" y="147174"/>
                  <a:pt x="1861672" y="188009"/>
                  <a:pt x="1816100" y="203200"/>
                </a:cubicBezTo>
                <a:cubicBezTo>
                  <a:pt x="1773356" y="217448"/>
                  <a:pt x="1771142" y="216191"/>
                  <a:pt x="1727200" y="241300"/>
                </a:cubicBezTo>
                <a:cubicBezTo>
                  <a:pt x="1713948" y="248873"/>
                  <a:pt x="1703392" y="261341"/>
                  <a:pt x="1689100" y="266700"/>
                </a:cubicBezTo>
                <a:cubicBezTo>
                  <a:pt x="1668889" y="274279"/>
                  <a:pt x="1646633" y="274546"/>
                  <a:pt x="1625600" y="279400"/>
                </a:cubicBezTo>
                <a:cubicBezTo>
                  <a:pt x="1591585" y="287250"/>
                  <a:pt x="1524000" y="304800"/>
                  <a:pt x="1524000" y="304800"/>
                </a:cubicBezTo>
                <a:cubicBezTo>
                  <a:pt x="1370200" y="299994"/>
                  <a:pt x="1138494" y="299788"/>
                  <a:pt x="965200" y="279400"/>
                </a:cubicBezTo>
                <a:cubicBezTo>
                  <a:pt x="943762" y="276878"/>
                  <a:pt x="923035" y="269982"/>
                  <a:pt x="901700" y="266700"/>
                </a:cubicBezTo>
                <a:cubicBezTo>
                  <a:pt x="867967" y="261510"/>
                  <a:pt x="833967" y="258233"/>
                  <a:pt x="800100" y="254000"/>
                </a:cubicBezTo>
                <a:cubicBezTo>
                  <a:pt x="732923" y="231608"/>
                  <a:pt x="784145" y="246481"/>
                  <a:pt x="685800" y="228600"/>
                </a:cubicBezTo>
                <a:cubicBezTo>
                  <a:pt x="664562" y="224739"/>
                  <a:pt x="643333" y="220754"/>
                  <a:pt x="622300" y="215900"/>
                </a:cubicBezTo>
                <a:cubicBezTo>
                  <a:pt x="588285" y="208050"/>
                  <a:pt x="554931" y="197346"/>
                  <a:pt x="520700" y="190500"/>
                </a:cubicBezTo>
                <a:cubicBezTo>
                  <a:pt x="499533" y="186267"/>
                  <a:pt x="478141" y="183035"/>
                  <a:pt x="457200" y="177800"/>
                </a:cubicBezTo>
                <a:cubicBezTo>
                  <a:pt x="444213" y="174553"/>
                  <a:pt x="432015" y="168622"/>
                  <a:pt x="419100" y="165100"/>
                </a:cubicBezTo>
                <a:cubicBezTo>
                  <a:pt x="385421" y="155915"/>
                  <a:pt x="317500" y="139700"/>
                  <a:pt x="317500" y="139700"/>
                </a:cubicBezTo>
                <a:cubicBezTo>
                  <a:pt x="168993" y="40695"/>
                  <a:pt x="297085" y="116436"/>
                  <a:pt x="203200" y="76200"/>
                </a:cubicBezTo>
                <a:cubicBezTo>
                  <a:pt x="185799" y="68742"/>
                  <a:pt x="170767" y="55392"/>
                  <a:pt x="152400" y="50800"/>
                </a:cubicBezTo>
                <a:cubicBezTo>
                  <a:pt x="102437" y="38309"/>
                  <a:pt x="0" y="25400"/>
                  <a:pt x="0" y="2540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3050999" y="3697070"/>
            <a:ext cx="13324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aa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Construct PDA  ( or DPDA) to recognize the language L={a</a:t>
            </a:r>
            <a:r>
              <a:rPr baseline="30000" lang="en-US" sz="2000"/>
              <a:t>2n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 by empty stack method.</a:t>
            </a:r>
            <a:endParaRPr/>
          </a:p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50" name="Google Shape;550;p3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51" name="Google Shape;551;p3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2" name="Google Shape;552;p36"/>
          <p:cNvPicPr preferRelativeResize="0"/>
          <p:nvPr/>
        </p:nvPicPr>
        <p:blipFill rotWithShape="1">
          <a:blip r:embed="rId3">
            <a:alphaModFix/>
          </a:blip>
          <a:srcRect b="10001" l="6160" r="2489" t="2222"/>
          <a:stretch/>
        </p:blipFill>
        <p:spPr>
          <a:xfrm rot="-5400000">
            <a:off x="2548785" y="617326"/>
            <a:ext cx="5155140" cy="620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558" name="Google Shape;558;p3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Design Deterministic Push Down Automata for the language  L={W</a:t>
            </a:r>
            <a:r>
              <a:rPr lang="en-US" sz="2400">
                <a:solidFill>
                  <a:srgbClr val="FF00FF"/>
                </a:solidFill>
              </a:rPr>
              <a:t>c</a:t>
            </a:r>
            <a:r>
              <a:rPr lang="en-US" sz="2400"/>
              <a:t>W</a:t>
            </a:r>
            <a:r>
              <a:rPr baseline="30000" lang="en-US" sz="2400"/>
              <a:t>R</a:t>
            </a:r>
            <a:r>
              <a:rPr lang="en-US" sz="2400"/>
              <a:t>, W ∈ (a+b)*} by empty stack. Show instantaneous description for the string </a:t>
            </a:r>
            <a:r>
              <a:rPr b="1" lang="en-US" sz="2400"/>
              <a:t>aab</a:t>
            </a:r>
            <a:r>
              <a:rPr b="1" lang="en-US" sz="2400">
                <a:solidFill>
                  <a:srgbClr val="FF00FF"/>
                </a:solidFill>
              </a:rPr>
              <a:t>c</a:t>
            </a:r>
            <a:r>
              <a:rPr b="1" lang="en-US" sz="2400"/>
              <a:t>baa</a:t>
            </a:r>
            <a:endParaRPr b="1" sz="24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Example Strings: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FF"/>
                </a:solidFill>
              </a:rPr>
              <a:t>c     ,      </a:t>
            </a:r>
            <a:r>
              <a:rPr lang="en-US" sz="2000"/>
              <a:t>a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a   ,    b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b    ,   aa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aa    ,   ab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ba    ,   abb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bba</a:t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Logic: Push </a:t>
            </a:r>
            <a:r>
              <a:rPr b="1" lang="en-US" sz="2000"/>
              <a:t>w</a:t>
            </a:r>
            <a:r>
              <a:rPr lang="en-US" sz="2000"/>
              <a:t> on to stack, when </a:t>
            </a:r>
            <a:r>
              <a:rPr lang="en-US" sz="2000">
                <a:solidFill>
                  <a:srgbClr val="FF00FF"/>
                </a:solidFill>
              </a:rPr>
              <a:t>c</a:t>
            </a:r>
            <a:r>
              <a:rPr lang="en-US" sz="2000"/>
              <a:t> is seen switch to different state, for </a:t>
            </a:r>
            <a:r>
              <a:rPr b="1" lang="en-US" sz="2000"/>
              <a:t>w</a:t>
            </a:r>
            <a:r>
              <a:rPr b="1" baseline="30000" lang="en-US" sz="2000"/>
              <a:t>r</a:t>
            </a:r>
            <a:r>
              <a:rPr lang="en-US" sz="2000"/>
              <a:t> do the Popping operation</a:t>
            </a:r>
            <a:endParaRPr/>
          </a:p>
        </p:txBody>
      </p:sp>
      <p:sp>
        <p:nvSpPr>
          <p:cNvPr id="559" name="Google Shape;559;p3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60" name="Google Shape;560;p3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1" name="Google Shape;561;p3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</a:t>
            </a:r>
            <a:r>
              <a:rPr lang="en-US" sz="1600">
                <a:solidFill>
                  <a:srgbClr val="FF00FF"/>
                </a:solidFill>
              </a:rPr>
              <a:t>c</a:t>
            </a:r>
            <a:r>
              <a:rPr lang="en-US" sz="1600"/>
              <a:t>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567" name="Google Shape;567;p3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68" name="Google Shape;568;p3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9" name="Google Shape;569;p3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p38"/>
          <p:cNvSpPr txBox="1"/>
          <p:nvPr>
            <p:ph idx="1" type="body"/>
          </p:nvPr>
        </p:nvSpPr>
        <p:spPr>
          <a:xfrm>
            <a:off x="2090738" y="1219200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graphicFrame>
        <p:nvGraphicFramePr>
          <p:cNvPr id="571" name="Google Shape;571;p38"/>
          <p:cNvGraphicFramePr/>
          <p:nvPr/>
        </p:nvGraphicFramePr>
        <p:xfrm>
          <a:off x="1447801" y="106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85800"/>
                <a:gridCol w="928575"/>
                <a:gridCol w="1018525"/>
                <a:gridCol w="1100900"/>
                <a:gridCol w="685800"/>
                <a:gridCol w="981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00FF"/>
                          </a:solidFill>
                        </a:rPr>
                        <a:t>c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</a:t>
            </a:r>
            <a:r>
              <a:rPr lang="en-US" sz="1600">
                <a:solidFill>
                  <a:srgbClr val="FF00FF"/>
                </a:solidFill>
              </a:rPr>
              <a:t>c</a:t>
            </a:r>
            <a:r>
              <a:rPr lang="en-US" sz="1600"/>
              <a:t>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endParaRPr sz="1600"/>
          </a:p>
        </p:txBody>
      </p:sp>
      <p:sp>
        <p:nvSpPr>
          <p:cNvPr id="577" name="Google Shape;577;p3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78" name="Google Shape;578;p3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9" name="Google Shape;579;p3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39"/>
          <p:cNvSpPr txBox="1"/>
          <p:nvPr>
            <p:ph idx="1" type="body"/>
          </p:nvPr>
        </p:nvSpPr>
        <p:spPr>
          <a:xfrm>
            <a:off x="2090738" y="1219200"/>
            <a:ext cx="8001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graphicFrame>
        <p:nvGraphicFramePr>
          <p:cNvPr id="581" name="Google Shape;581;p39"/>
          <p:cNvGraphicFramePr/>
          <p:nvPr/>
        </p:nvGraphicFramePr>
        <p:xfrm>
          <a:off x="1447801" y="106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85800"/>
                <a:gridCol w="928575"/>
                <a:gridCol w="1018525"/>
                <a:gridCol w="1100900"/>
                <a:gridCol w="685800"/>
                <a:gridCol w="981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00FF"/>
                          </a:solidFill>
                        </a:rPr>
                        <a:t>c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1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82" name="Google Shape;582;p39"/>
          <p:cNvSpPr/>
          <p:nvPr/>
        </p:nvSpPr>
        <p:spPr>
          <a:xfrm>
            <a:off x="7277100" y="28077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583" name="Google Shape;583;p39"/>
          <p:cNvCxnSpPr>
            <a:endCxn id="582" idx="2"/>
          </p:cNvCxnSpPr>
          <p:nvPr/>
        </p:nvCxnSpPr>
        <p:spPr>
          <a:xfrm>
            <a:off x="6924900" y="3150632"/>
            <a:ext cx="3522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4" name="Google Shape;584;p39"/>
          <p:cNvCxnSpPr>
            <a:stCxn id="582" idx="6"/>
          </p:cNvCxnSpPr>
          <p:nvPr/>
        </p:nvCxnSpPr>
        <p:spPr>
          <a:xfrm>
            <a:off x="8039100" y="3150632"/>
            <a:ext cx="1562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5" name="Google Shape;585;p39"/>
          <p:cNvSpPr/>
          <p:nvPr/>
        </p:nvSpPr>
        <p:spPr>
          <a:xfrm>
            <a:off x="9601200" y="28077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586" name="Google Shape;586;p39"/>
          <p:cNvSpPr txBox="1"/>
          <p:nvPr/>
        </p:nvSpPr>
        <p:spPr>
          <a:xfrm>
            <a:off x="7877726" y="1577778"/>
            <a:ext cx="1884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 Diagram</a:t>
            </a:r>
            <a:endParaRPr/>
          </a:p>
        </p:txBody>
      </p:sp>
      <p:sp>
        <p:nvSpPr>
          <p:cNvPr id="587" name="Google Shape;587;p39"/>
          <p:cNvSpPr/>
          <p:nvPr/>
        </p:nvSpPr>
        <p:spPr>
          <a:xfrm>
            <a:off x="7450445" y="34290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8" name="Google Shape;588;p39"/>
          <p:cNvSpPr txBox="1"/>
          <p:nvPr/>
        </p:nvSpPr>
        <p:spPr>
          <a:xfrm>
            <a:off x="7136890" y="3783568"/>
            <a:ext cx="13418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ab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9" name="Google Shape;589;p39"/>
          <p:cNvSpPr/>
          <p:nvPr/>
        </p:nvSpPr>
        <p:spPr>
          <a:xfrm>
            <a:off x="9761832" y="34290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0" name="Google Shape;590;p39"/>
          <p:cNvSpPr txBox="1"/>
          <p:nvPr/>
        </p:nvSpPr>
        <p:spPr>
          <a:xfrm>
            <a:off x="9553592" y="3771900"/>
            <a:ext cx="11144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8231688" y="2133600"/>
            <a:ext cx="11769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 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Schematic Representation of PDA</a:t>
            </a:r>
            <a:br>
              <a:rPr lang="en-US" sz="2400"/>
            </a:br>
            <a:r>
              <a:rPr lang="en-US" sz="2400">
                <a:solidFill>
                  <a:srgbClr val="FF0000"/>
                </a:solidFill>
              </a:rPr>
              <a:t>Rough Slide</a:t>
            </a:r>
            <a:endParaRPr/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699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0" name="Google Shape;130;p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31" name="Google Shape;131;p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282786"/>
            <a:ext cx="5715000" cy="25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</a:t>
            </a:r>
            <a:r>
              <a:rPr lang="en-US" sz="1600">
                <a:solidFill>
                  <a:srgbClr val="FF00FF"/>
                </a:solidFill>
              </a:rPr>
              <a:t>c</a:t>
            </a:r>
            <a:r>
              <a:rPr lang="en-US" sz="1600"/>
              <a:t>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endParaRPr sz="1600"/>
          </a:p>
        </p:txBody>
      </p:sp>
      <p:sp>
        <p:nvSpPr>
          <p:cNvPr id="597" name="Google Shape;597;p4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598" name="Google Shape;598;p4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9" name="Google Shape;599;p4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0" name="Google Shape;600;p40"/>
          <p:cNvSpPr txBox="1"/>
          <p:nvPr/>
        </p:nvSpPr>
        <p:spPr>
          <a:xfrm>
            <a:off x="6705601" y="987624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601" name="Google Shape;601;p40"/>
          <p:cNvSpPr txBox="1"/>
          <p:nvPr/>
        </p:nvSpPr>
        <p:spPr>
          <a:xfrm>
            <a:off x="6019800" y="1196747"/>
            <a:ext cx="2802562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8458201" y="2984500"/>
            <a:ext cx="45719" cy="135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3" name="Google Shape;603;p40"/>
          <p:cNvSpPr txBox="1"/>
          <p:nvPr/>
        </p:nvSpPr>
        <p:spPr>
          <a:xfrm>
            <a:off x="8503919" y="3428126"/>
            <a:ext cx="1561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Operation</a:t>
            </a:r>
            <a:endParaRPr/>
          </a:p>
        </p:txBody>
      </p:sp>
      <p:sp>
        <p:nvSpPr>
          <p:cNvPr id="604" name="Google Shape;604;p40"/>
          <p:cNvSpPr/>
          <p:nvPr/>
        </p:nvSpPr>
        <p:spPr>
          <a:xfrm>
            <a:off x="8371837" y="5715000"/>
            <a:ext cx="88900" cy="60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5" name="Google Shape;605;p40"/>
          <p:cNvSpPr txBox="1"/>
          <p:nvPr/>
        </p:nvSpPr>
        <p:spPr>
          <a:xfrm>
            <a:off x="8448038" y="5829300"/>
            <a:ext cx="14579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Operation</a:t>
            </a:r>
            <a:endParaRPr/>
          </a:p>
        </p:txBody>
      </p:sp>
      <p:pic>
        <p:nvPicPr>
          <p:cNvPr id="606" name="Google Shape;6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554" y="4224338"/>
            <a:ext cx="2586246" cy="20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0"/>
          <p:cNvPicPr preferRelativeResize="0"/>
          <p:nvPr/>
        </p:nvPicPr>
        <p:blipFill rotWithShape="1">
          <a:blip r:embed="rId4">
            <a:alphaModFix/>
          </a:blip>
          <a:srcRect b="3132" l="0" r="0" t="0"/>
          <a:stretch/>
        </p:blipFill>
        <p:spPr>
          <a:xfrm>
            <a:off x="1676400" y="1054189"/>
            <a:ext cx="3390900" cy="307648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0"/>
          <p:cNvSpPr/>
          <p:nvPr/>
        </p:nvSpPr>
        <p:spPr>
          <a:xfrm>
            <a:off x="8371837" y="4724400"/>
            <a:ext cx="88900" cy="60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40"/>
          <p:cNvSpPr txBox="1"/>
          <p:nvPr/>
        </p:nvSpPr>
        <p:spPr>
          <a:xfrm>
            <a:off x="8448038" y="4838700"/>
            <a:ext cx="10342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action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</a:t>
            </a:r>
            <a:r>
              <a:rPr lang="en-US" sz="1600">
                <a:solidFill>
                  <a:srgbClr val="FF00FF"/>
                </a:solidFill>
              </a:rPr>
              <a:t>c</a:t>
            </a:r>
            <a:r>
              <a:rPr lang="en-US" sz="1600"/>
              <a:t>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615" name="Google Shape;615;p4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Instantaneous Description for the string "</a:t>
            </a:r>
            <a:r>
              <a:rPr b="1" lang="en-US" sz="1800"/>
              <a:t>aab</a:t>
            </a:r>
            <a:r>
              <a:rPr b="1" lang="en-US" sz="1800">
                <a:solidFill>
                  <a:srgbClr val="FF00FF"/>
                </a:solidFill>
              </a:rPr>
              <a:t>c</a:t>
            </a:r>
            <a:r>
              <a:rPr b="1" lang="en-US" sz="1800"/>
              <a:t>baa</a:t>
            </a:r>
            <a:r>
              <a:rPr lang="en-US" sz="1800"/>
              <a:t>"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4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17" name="Google Shape;617;p4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8" name="Google Shape;618;p4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733" y="1905001"/>
            <a:ext cx="2586246" cy="20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1"/>
          <p:cNvSpPr txBox="1"/>
          <p:nvPr/>
        </p:nvSpPr>
        <p:spPr>
          <a:xfrm>
            <a:off x="1828801" y="1600200"/>
            <a:ext cx="21451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</a:t>
            </a:r>
            <a:r>
              <a:rPr lang="en-US" sz="1600">
                <a:solidFill>
                  <a:srgbClr val="FF00FF"/>
                </a:solidFill>
              </a:rPr>
              <a:t>c</a:t>
            </a:r>
            <a:r>
              <a:rPr lang="en-US" sz="1600"/>
              <a:t>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endParaRPr sz="1600"/>
          </a:p>
        </p:txBody>
      </p:sp>
      <p:sp>
        <p:nvSpPr>
          <p:cNvPr id="626" name="Google Shape;626;p4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Instantaneous Description for the string "</a:t>
            </a:r>
            <a:r>
              <a:rPr b="1" lang="en-US" sz="1800"/>
              <a:t>aab</a:t>
            </a:r>
            <a:r>
              <a:rPr b="1" lang="en-US" sz="1800">
                <a:solidFill>
                  <a:srgbClr val="FF00FF"/>
                </a:solidFill>
              </a:rPr>
              <a:t>c</a:t>
            </a:r>
            <a:r>
              <a:rPr b="1" lang="en-US" sz="1800"/>
              <a:t>baa</a:t>
            </a:r>
            <a:r>
              <a:rPr lang="en-US" sz="1800"/>
              <a:t>"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27" name="Google Shape;627;p4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28" name="Google Shape;628;p4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29" name="Google Shape;629;p4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0" name="Google Shape;6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733" y="1905001"/>
            <a:ext cx="2586246" cy="20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2"/>
          <p:cNvSpPr txBox="1"/>
          <p:nvPr/>
        </p:nvSpPr>
        <p:spPr>
          <a:xfrm>
            <a:off x="1963118" y="1600200"/>
            <a:ext cx="5285421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baa, baaz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baa, baaz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a, az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2" name="Google Shape;632;p42"/>
          <p:cNvSpPr/>
          <p:nvPr/>
        </p:nvSpPr>
        <p:spPr>
          <a:xfrm flipH="1">
            <a:off x="4610101" y="5058220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3" name="Google Shape;633;p42"/>
          <p:cNvSpPr txBox="1"/>
          <p:nvPr/>
        </p:nvSpPr>
        <p:spPr>
          <a:xfrm>
            <a:off x="5233593" y="5141894"/>
            <a:ext cx="26309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and Stack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“aab</a:t>
            </a:r>
            <a:r>
              <a:rPr lang="en-US" sz="14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baa” is accepted.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639" name="Google Shape;639;p4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Deterministic Push Down Automata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(w)==n</a:t>
            </a:r>
            <a:r>
              <a:rPr baseline="-25000" lang="en-US" sz="2000"/>
              <a:t>b</a:t>
            </a:r>
            <a:r>
              <a:rPr lang="en-US" sz="2000"/>
              <a:t>(w)} by empty stack. Show instantaneous description for the string </a:t>
            </a:r>
            <a:r>
              <a:rPr b="1" lang="en-US" sz="2000"/>
              <a:t>aababb</a:t>
            </a:r>
            <a:endParaRPr b="1" sz="20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 Strings: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 ab ,        ba   ,  baba   ,   aabb   ,   baab  , aababb</a:t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Logic:</a:t>
            </a:r>
            <a:endParaRPr/>
          </a:p>
        </p:txBody>
      </p:sp>
      <p:sp>
        <p:nvSpPr>
          <p:cNvPr id="640" name="Google Shape;640;p4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41" name="Google Shape;641;p4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2" name="Google Shape;642;p4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43" name="Google Shape;643;p43"/>
          <p:cNvGraphicFramePr/>
          <p:nvPr/>
        </p:nvGraphicFramePr>
        <p:xfrm>
          <a:off x="2971801" y="327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1267475"/>
                <a:gridCol w="1267475"/>
                <a:gridCol w="21124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Top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DPDA for the language  L={W, W ∈ (a+b)* and n</a:t>
            </a:r>
            <a:r>
              <a:rPr baseline="-25000" lang="en-US" sz="1600"/>
              <a:t>a</a:t>
            </a:r>
            <a:r>
              <a:rPr lang="en-US" sz="1600"/>
              <a:t>(w)==n</a:t>
            </a:r>
            <a:r>
              <a:rPr baseline="-25000" lang="en-US" sz="1600"/>
              <a:t>b</a:t>
            </a:r>
            <a:r>
              <a:rPr lang="en-US" sz="1600"/>
              <a:t>(w)}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649" name="Google Shape;649;p4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50" name="Google Shape;650;p4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1" name="Google Shape;651;p4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52" name="Google Shape;652;p44"/>
          <p:cNvGraphicFramePr/>
          <p:nvPr/>
        </p:nvGraphicFramePr>
        <p:xfrm>
          <a:off x="2133601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85800"/>
                <a:gridCol w="928575"/>
                <a:gridCol w="1018525"/>
                <a:gridCol w="1100900"/>
                <a:gridCol w="981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DPDA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(w)==n</a:t>
            </a:r>
            <a:r>
              <a:rPr baseline="-25000" lang="en-US" sz="2000"/>
              <a:t>b</a:t>
            </a:r>
            <a:r>
              <a:rPr lang="en-US" sz="2000"/>
              <a:t>(w)} by empty stack.</a:t>
            </a:r>
            <a:endParaRPr sz="2000"/>
          </a:p>
        </p:txBody>
      </p:sp>
      <p:sp>
        <p:nvSpPr>
          <p:cNvPr id="658" name="Google Shape;658;p4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59" name="Google Shape;659;p4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0" name="Google Shape;660;p4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61" name="Google Shape;661;p45"/>
          <p:cNvGraphicFramePr/>
          <p:nvPr/>
        </p:nvGraphicFramePr>
        <p:xfrm>
          <a:off x="2133601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85800"/>
                <a:gridCol w="928575"/>
                <a:gridCol w="1018525"/>
                <a:gridCol w="1100900"/>
                <a:gridCol w="981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1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DPDA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(w)==n</a:t>
            </a:r>
            <a:r>
              <a:rPr baseline="-25000" lang="en-US" sz="2000"/>
              <a:t>b</a:t>
            </a:r>
            <a:r>
              <a:rPr lang="en-US" sz="2000"/>
              <a:t>(w)} by empty stack.</a:t>
            </a:r>
            <a:endParaRPr sz="2000"/>
          </a:p>
        </p:txBody>
      </p:sp>
      <p:sp>
        <p:nvSpPr>
          <p:cNvPr id="667" name="Google Shape;667;p4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68" name="Google Shape;668;p4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9" name="Google Shape;669;p4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0" name="Google Shape;670;p46"/>
          <p:cNvSpPr txBox="1"/>
          <p:nvPr/>
        </p:nvSpPr>
        <p:spPr>
          <a:xfrm>
            <a:off x="1584458" y="1307068"/>
            <a:ext cx="6070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aababb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sp>
        <p:nvSpPr>
          <p:cNvPr id="671" name="Google Shape;671;p46"/>
          <p:cNvSpPr txBox="1"/>
          <p:nvPr/>
        </p:nvSpPr>
        <p:spPr>
          <a:xfrm>
            <a:off x="1963117" y="1752600"/>
            <a:ext cx="510748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aababb,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ababb,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bb, aaz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2" name="Google Shape;672;p46"/>
          <p:cNvSpPr/>
          <p:nvPr/>
        </p:nvSpPr>
        <p:spPr>
          <a:xfrm flipH="1">
            <a:off x="4610101" y="5210620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3" name="Google Shape;673;p46"/>
          <p:cNvSpPr txBox="1"/>
          <p:nvPr/>
        </p:nvSpPr>
        <p:spPr>
          <a:xfrm>
            <a:off x="5233593" y="5294294"/>
            <a:ext cx="26309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and Stack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“aababb” is accepted.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679" name="Google Shape;679;p4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Deterministic Push Down Automata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 &lt; n</a:t>
            </a:r>
            <a:r>
              <a:rPr baseline="-25000" lang="en-US" sz="2000"/>
              <a:t>b</a:t>
            </a:r>
            <a:r>
              <a:rPr lang="en-US" sz="2000"/>
              <a:t>(w)} by final state. Show instantaneous description for the string </a:t>
            </a:r>
            <a:r>
              <a:rPr b="1" lang="en-US" sz="2000"/>
              <a:t>abbab</a:t>
            </a:r>
            <a:endParaRPr b="1" sz="20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 Strings: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 b ,        bb   ,  babab   ,   abbb   ,   bbbaa  , abbab</a:t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Logic:</a:t>
            </a:r>
            <a:endParaRPr/>
          </a:p>
        </p:txBody>
      </p:sp>
      <p:sp>
        <p:nvSpPr>
          <p:cNvPr id="680" name="Google Shape;680;p4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81" name="Google Shape;681;p4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2" name="Google Shape;682;p4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83" name="Google Shape;683;p47"/>
          <p:cNvGraphicFramePr/>
          <p:nvPr/>
        </p:nvGraphicFramePr>
        <p:xfrm>
          <a:off x="2971801" y="327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1267475"/>
                <a:gridCol w="1267475"/>
                <a:gridCol w="21124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Top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Move to Final State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Deterministic Push Down Automata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 &lt; n</a:t>
            </a:r>
            <a:r>
              <a:rPr baseline="-25000" lang="en-US" sz="2000"/>
              <a:t>b</a:t>
            </a:r>
            <a:r>
              <a:rPr lang="en-US" sz="2000"/>
              <a:t>(w)} by final state.</a:t>
            </a:r>
            <a:endParaRPr sz="2000"/>
          </a:p>
        </p:txBody>
      </p:sp>
      <p:sp>
        <p:nvSpPr>
          <p:cNvPr id="689" name="Google Shape;689;p4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690" name="Google Shape;690;p4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1" name="Google Shape;691;p4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92" name="Google Shape;692;p48"/>
          <p:cNvGraphicFramePr/>
          <p:nvPr/>
        </p:nvGraphicFramePr>
        <p:xfrm>
          <a:off x="2133601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85800"/>
                <a:gridCol w="928575"/>
                <a:gridCol w="1018525"/>
                <a:gridCol w="1100900"/>
                <a:gridCol w="98120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3600"/>
                        <a:buFont typeface="Verdana"/>
                        <a:buNone/>
                      </a:pPr>
                      <a:r>
                        <a:rPr b="0" i="0" lang="en-US" sz="3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3" name="Google Shape;693;p48"/>
          <p:cNvSpPr/>
          <p:nvPr/>
        </p:nvSpPr>
        <p:spPr>
          <a:xfrm>
            <a:off x="7277100" y="28077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694" name="Google Shape;694;p48"/>
          <p:cNvCxnSpPr>
            <a:stCxn id="693" idx="6"/>
          </p:cNvCxnSpPr>
          <p:nvPr/>
        </p:nvCxnSpPr>
        <p:spPr>
          <a:xfrm>
            <a:off x="8039100" y="3150632"/>
            <a:ext cx="14859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5" name="Google Shape;695;p48"/>
          <p:cNvSpPr/>
          <p:nvPr/>
        </p:nvSpPr>
        <p:spPr>
          <a:xfrm>
            <a:off x="9601200" y="28077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696" name="Google Shape;696;p48"/>
          <p:cNvSpPr txBox="1"/>
          <p:nvPr/>
        </p:nvSpPr>
        <p:spPr>
          <a:xfrm>
            <a:off x="7802754" y="1905001"/>
            <a:ext cx="1884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 Diagram</a:t>
            </a:r>
            <a:endParaRPr/>
          </a:p>
        </p:txBody>
      </p:sp>
      <p:sp>
        <p:nvSpPr>
          <p:cNvPr id="697" name="Google Shape;697;p48"/>
          <p:cNvSpPr/>
          <p:nvPr/>
        </p:nvSpPr>
        <p:spPr>
          <a:xfrm>
            <a:off x="7450445" y="34290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7136890" y="3783568"/>
            <a:ext cx="13418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9" name="Google Shape;699;p48"/>
          <p:cNvSpPr/>
          <p:nvPr/>
        </p:nvSpPr>
        <p:spPr>
          <a:xfrm>
            <a:off x="9761832" y="35179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9324258" y="3897868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endParaRPr/>
          </a:p>
        </p:txBody>
      </p:sp>
      <p:sp>
        <p:nvSpPr>
          <p:cNvPr id="701" name="Google Shape;701;p48"/>
          <p:cNvSpPr txBox="1"/>
          <p:nvPr/>
        </p:nvSpPr>
        <p:spPr>
          <a:xfrm>
            <a:off x="8231687" y="2623066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2" name="Google Shape;702;p48"/>
          <p:cNvSpPr/>
          <p:nvPr/>
        </p:nvSpPr>
        <p:spPr>
          <a:xfrm>
            <a:off x="9525000" y="2730500"/>
            <a:ext cx="914400" cy="838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03" name="Google Shape;703;p48"/>
          <p:cNvCxnSpPr>
            <a:endCxn id="693" idx="2"/>
          </p:cNvCxnSpPr>
          <p:nvPr/>
        </p:nvCxnSpPr>
        <p:spPr>
          <a:xfrm>
            <a:off x="7010400" y="3150632"/>
            <a:ext cx="2667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Deterministic Push Down Automata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 &lt; n</a:t>
            </a:r>
            <a:r>
              <a:rPr baseline="-25000" lang="en-US" sz="2000"/>
              <a:t>b</a:t>
            </a:r>
            <a:r>
              <a:rPr lang="en-US" sz="2000"/>
              <a:t>(w)} by final state.</a:t>
            </a:r>
            <a:endParaRPr sz="2000"/>
          </a:p>
        </p:txBody>
      </p:sp>
      <p:sp>
        <p:nvSpPr>
          <p:cNvPr id="709" name="Google Shape;709;p4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10" name="Google Shape;710;p4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1" name="Google Shape;711;p4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4459544"/>
            <a:ext cx="2336800" cy="205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3383" l="0" r="0" t="0"/>
          <a:stretch/>
        </p:blipFill>
        <p:spPr>
          <a:xfrm>
            <a:off x="1828801" y="1143000"/>
            <a:ext cx="3200400" cy="3316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9"/>
          <p:cNvSpPr txBox="1"/>
          <p:nvPr/>
        </p:nvSpPr>
        <p:spPr>
          <a:xfrm>
            <a:off x="5943601" y="990601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715" name="Google Shape;715;p49"/>
          <p:cNvSpPr txBox="1"/>
          <p:nvPr/>
        </p:nvSpPr>
        <p:spPr>
          <a:xfrm>
            <a:off x="5257800" y="1199723"/>
            <a:ext cx="2802562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,b)</a:t>
            </a:r>
            <a:endParaRPr/>
          </a:p>
        </p:txBody>
      </p:sp>
      <p:sp>
        <p:nvSpPr>
          <p:cNvPr id="716" name="Google Shape;716;p49"/>
          <p:cNvSpPr/>
          <p:nvPr/>
        </p:nvSpPr>
        <p:spPr>
          <a:xfrm>
            <a:off x="7696201" y="2987477"/>
            <a:ext cx="45719" cy="90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7" name="Google Shape;717;p49"/>
          <p:cNvSpPr txBox="1"/>
          <p:nvPr/>
        </p:nvSpPr>
        <p:spPr>
          <a:xfrm>
            <a:off x="7741919" y="3431103"/>
            <a:ext cx="15617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Operation</a:t>
            </a:r>
            <a:endParaRPr/>
          </a:p>
        </p:txBody>
      </p:sp>
      <p:sp>
        <p:nvSpPr>
          <p:cNvPr id="718" name="Google Shape;718;p49"/>
          <p:cNvSpPr/>
          <p:nvPr/>
        </p:nvSpPr>
        <p:spPr>
          <a:xfrm>
            <a:off x="7660638" y="4194333"/>
            <a:ext cx="45719" cy="45868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9" name="Google Shape;719;p49"/>
          <p:cNvSpPr txBox="1"/>
          <p:nvPr/>
        </p:nvSpPr>
        <p:spPr>
          <a:xfrm>
            <a:off x="7736838" y="4345245"/>
            <a:ext cx="14579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Operation</a:t>
            </a:r>
            <a:endParaRPr/>
          </a:p>
        </p:txBody>
      </p:sp>
      <p:sp>
        <p:nvSpPr>
          <p:cNvPr id="720" name="Google Shape;720;p49"/>
          <p:cNvSpPr/>
          <p:nvPr/>
        </p:nvSpPr>
        <p:spPr>
          <a:xfrm>
            <a:off x="7635238" y="5032177"/>
            <a:ext cx="45719" cy="42207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1" name="Google Shape;721;p49"/>
          <p:cNvSpPr txBox="1"/>
          <p:nvPr/>
        </p:nvSpPr>
        <p:spPr>
          <a:xfrm>
            <a:off x="7724138" y="5032178"/>
            <a:ext cx="10342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action</a:t>
            </a:r>
            <a:endParaRPr/>
          </a:p>
        </p:txBody>
      </p:sp>
      <p:sp>
        <p:nvSpPr>
          <p:cNvPr id="722" name="Google Shape;722;p49"/>
          <p:cNvSpPr txBox="1"/>
          <p:nvPr/>
        </p:nvSpPr>
        <p:spPr>
          <a:xfrm>
            <a:off x="5273429" y="5588000"/>
            <a:ext cx="2331087" cy="738664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Note: for n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(w) &gt; n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(w)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a) =(q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a) =(q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,a)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Schematic Representation of PDA</a:t>
            </a:r>
            <a:br>
              <a:rPr lang="en-US" sz="2400"/>
            </a:br>
            <a:r>
              <a:rPr lang="en-US" sz="2400">
                <a:solidFill>
                  <a:srgbClr val="FF0000"/>
                </a:solidFill>
              </a:rPr>
              <a:t>Rough Slide</a:t>
            </a:r>
            <a:endParaRPr sz="2400"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699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Example: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Valid String “aabb”</a:t>
            </a:r>
            <a:endParaRPr/>
          </a:p>
        </p:txBody>
      </p:sp>
      <p:sp>
        <p:nvSpPr>
          <p:cNvPr id="140" name="Google Shape;140;p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41" name="Google Shape;141;p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282786"/>
            <a:ext cx="3962400" cy="1741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5"/>
          <p:cNvGraphicFramePr/>
          <p:nvPr/>
        </p:nvGraphicFramePr>
        <p:xfrm>
          <a:off x="2514600" y="403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37400"/>
                <a:gridCol w="337400"/>
                <a:gridCol w="289200"/>
                <a:gridCol w="337400"/>
                <a:gridCol w="416125"/>
                <a:gridCol w="416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</a:t>
                      </a:r>
                      <a:r>
                        <a:rPr baseline="-25000" lang="en-US" sz="1800"/>
                        <a:t>0</a:t>
                      </a:r>
                      <a:endParaRPr baseline="-25000"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5"/>
          <p:cNvSpPr/>
          <p:nvPr/>
        </p:nvSpPr>
        <p:spPr>
          <a:xfrm>
            <a:off x="2667000" y="4381500"/>
            <a:ext cx="1524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882324" y="4073724"/>
            <a:ext cx="670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4038601" y="5909846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Stack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Deterministic Push Down Automata for the language  L={W, W ∈ (a+b)* and n</a:t>
            </a:r>
            <a:r>
              <a:rPr baseline="-25000" lang="en-US" sz="2000"/>
              <a:t>a</a:t>
            </a:r>
            <a:r>
              <a:rPr lang="en-US" sz="2000"/>
              <a:t>(w) &lt; n</a:t>
            </a:r>
            <a:r>
              <a:rPr baseline="-25000" lang="en-US" sz="2000"/>
              <a:t>b</a:t>
            </a:r>
            <a:r>
              <a:rPr lang="en-US" sz="2000"/>
              <a:t>(w)} by final state.</a:t>
            </a:r>
            <a:endParaRPr sz="2000"/>
          </a:p>
        </p:txBody>
      </p:sp>
      <p:sp>
        <p:nvSpPr>
          <p:cNvPr id="728" name="Google Shape;728;p5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29" name="Google Shape;729;p5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0" name="Google Shape;730;p5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1" name="Google Shape;7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2286000"/>
            <a:ext cx="2336800" cy="205198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0"/>
          <p:cNvSpPr txBox="1"/>
          <p:nvPr/>
        </p:nvSpPr>
        <p:spPr>
          <a:xfrm>
            <a:off x="1949553" y="1307068"/>
            <a:ext cx="6070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abbab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sp>
        <p:nvSpPr>
          <p:cNvPr id="733" name="Google Shape;733;p50"/>
          <p:cNvSpPr txBox="1"/>
          <p:nvPr/>
        </p:nvSpPr>
        <p:spPr>
          <a:xfrm>
            <a:off x="2328213" y="1752601"/>
            <a:ext cx="535114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abbab,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bbab,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ab,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bz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4" name="Google Shape;734;p50"/>
          <p:cNvSpPr/>
          <p:nvPr/>
        </p:nvSpPr>
        <p:spPr>
          <a:xfrm flipH="1">
            <a:off x="4965701" y="4800601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5589193" y="4884275"/>
            <a:ext cx="30123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and reached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state,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“abbab” is accepted.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741" name="Google Shape;741;p5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Deterministic Push Down Automata for the language  L={a</a:t>
            </a:r>
            <a:r>
              <a:rPr baseline="30000" lang="en-US" sz="2000"/>
              <a:t>i</a:t>
            </a:r>
            <a:r>
              <a:rPr lang="en-US" sz="2000"/>
              <a:t>b</a:t>
            </a:r>
            <a:r>
              <a:rPr baseline="30000" lang="en-US" sz="2000"/>
              <a:t>J</a:t>
            </a:r>
            <a:r>
              <a:rPr lang="en-US" sz="2000"/>
              <a:t>c</a:t>
            </a:r>
            <a:r>
              <a:rPr baseline="30000" lang="en-US" sz="2000"/>
              <a:t>k</a:t>
            </a:r>
            <a:r>
              <a:rPr lang="en-US" sz="2000"/>
              <a:t> , J=i+k ,i,k≥0} by empty stack. Show instantaneous description for the string </a:t>
            </a:r>
            <a:r>
              <a:rPr b="1" lang="en-US" sz="2000"/>
              <a:t>abbbcc</a:t>
            </a:r>
            <a:endParaRPr b="1" sz="20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 Strings: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 </a:t>
            </a:r>
            <a:endParaRPr/>
          </a:p>
        </p:txBody>
      </p:sp>
      <p:sp>
        <p:nvSpPr>
          <p:cNvPr id="742" name="Google Shape;742;p5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43" name="Google Shape;743;p5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44" name="Google Shape;744;p5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45" name="Google Shape;745;p51"/>
          <p:cNvGraphicFramePr/>
          <p:nvPr/>
        </p:nvGraphicFramePr>
        <p:xfrm>
          <a:off x="2133600" y="2667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871400"/>
                <a:gridCol w="871400"/>
                <a:gridCol w="1452325"/>
                <a:gridCol w="1452325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k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J=i+k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Strings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aseline="30000" lang="en-US" sz="14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baseline="30000" lang="en-US" sz="1400">
                          <a:solidFill>
                            <a:schemeClr val="dk1"/>
                          </a:solidFill>
                        </a:rPr>
                        <a:t>J</a:t>
                      </a: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baseline="30000" lang="en-US" sz="1400">
                          <a:solidFill>
                            <a:schemeClr val="dk1"/>
                          </a:solidFill>
                        </a:rPr>
                        <a:t>k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abbc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bc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aabbbbcc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aabbbc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abbbcc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751" name="Google Shape;751;p5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Deterministic Push Down Automata for the language  L={a</a:t>
            </a:r>
            <a:r>
              <a:rPr baseline="30000" lang="en-US" sz="2000"/>
              <a:t>i</a:t>
            </a:r>
            <a:r>
              <a:rPr lang="en-US" sz="2000"/>
              <a:t>b</a:t>
            </a:r>
            <a:r>
              <a:rPr baseline="30000" lang="en-US" sz="2000"/>
              <a:t>J</a:t>
            </a:r>
            <a:r>
              <a:rPr lang="en-US" sz="2000"/>
              <a:t>c</a:t>
            </a:r>
            <a:r>
              <a:rPr baseline="30000" lang="en-US" sz="2000"/>
              <a:t>k</a:t>
            </a:r>
            <a:r>
              <a:rPr lang="en-US" sz="2000"/>
              <a:t> , J=i+k ,i,k≥0} by empty stack. Show instantaneous description for the string </a:t>
            </a:r>
            <a:r>
              <a:rPr b="1" lang="en-US" sz="2000"/>
              <a:t>abbbcc</a:t>
            </a:r>
            <a:endParaRPr b="1" sz="20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Example Strings: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𝞮  ,</a:t>
            </a:r>
            <a:r>
              <a:rPr lang="en-US" sz="1800"/>
              <a:t>   abbc   ,  ab   ,   bc   ,   aabbbbcc  , aabbbc , abbbcc</a:t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Logic:</a:t>
            </a:r>
            <a:endParaRPr/>
          </a:p>
        </p:txBody>
      </p:sp>
      <p:sp>
        <p:nvSpPr>
          <p:cNvPr id="752" name="Google Shape;752;p5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53" name="Google Shape;753;p5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54" name="Google Shape;754;p5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55" name="Google Shape;755;p52"/>
          <p:cNvGraphicFramePr/>
          <p:nvPr/>
        </p:nvGraphicFramePr>
        <p:xfrm>
          <a:off x="3295575" y="50781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870850"/>
                <a:gridCol w="870850"/>
                <a:gridCol w="870850"/>
                <a:gridCol w="870850"/>
                <a:gridCol w="870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0" baseline="30000" lang="en-US" sz="2400">
                          <a:solidFill>
                            <a:srgbClr val="3333FF"/>
                          </a:solidFill>
                        </a:rPr>
                        <a:t>i</a:t>
                      </a:r>
                      <a:endParaRPr b="0" baseline="30000" sz="2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b="0" baseline="30000" lang="en-US" sz="2400">
                          <a:solidFill>
                            <a:srgbClr val="3333FF"/>
                          </a:solidFill>
                        </a:rPr>
                        <a:t>i</a:t>
                      </a:r>
                      <a:endParaRPr b="0" baseline="30000" sz="2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b="0" baseline="30000" lang="en-US" sz="2400">
                          <a:solidFill>
                            <a:srgbClr val="3333FF"/>
                          </a:solidFill>
                        </a:rPr>
                        <a:t>k</a:t>
                      </a:r>
                      <a:endParaRPr b="0" baseline="30000" sz="2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rgbClr val="3333FF"/>
                          </a:solidFill>
                        </a:rPr>
                        <a:t>c</a:t>
                      </a:r>
                      <a:r>
                        <a:rPr b="0" baseline="30000" lang="en-US" sz="2400">
                          <a:solidFill>
                            <a:srgbClr val="3333FF"/>
                          </a:solidFill>
                        </a:rPr>
                        <a:t>k</a:t>
                      </a:r>
                      <a:endParaRPr b="0" baseline="30000" sz="2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6" name="Google Shape;756;p52"/>
          <p:cNvSpPr txBox="1"/>
          <p:nvPr/>
        </p:nvSpPr>
        <p:spPr>
          <a:xfrm>
            <a:off x="3085949" y="5861686"/>
            <a:ext cx="7970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/>
          </a:p>
        </p:txBody>
      </p:sp>
      <p:cxnSp>
        <p:nvCxnSpPr>
          <p:cNvPr id="757" name="Google Shape;757;p52"/>
          <p:cNvCxnSpPr/>
          <p:nvPr/>
        </p:nvCxnSpPr>
        <p:spPr>
          <a:xfrm rot="10800000">
            <a:off x="3647961" y="5556885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8" name="Google Shape;758;p52"/>
          <p:cNvSpPr txBox="1"/>
          <p:nvPr/>
        </p:nvSpPr>
        <p:spPr>
          <a:xfrm>
            <a:off x="4133775" y="5863055"/>
            <a:ext cx="6932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b="1" sz="1400">
              <a:solidFill>
                <a:srgbClr val="3333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59" name="Google Shape;759;p52"/>
          <p:cNvCxnSpPr>
            <a:stCxn id="758" idx="0"/>
          </p:cNvCxnSpPr>
          <p:nvPr/>
        </p:nvCxnSpPr>
        <p:spPr>
          <a:xfrm rot="10800000">
            <a:off x="4480409" y="5517455"/>
            <a:ext cx="0" cy="345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0" name="Google Shape;760;p52"/>
          <p:cNvSpPr txBox="1"/>
          <p:nvPr/>
        </p:nvSpPr>
        <p:spPr>
          <a:xfrm>
            <a:off x="5048175" y="5861686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</p:txBody>
      </p:sp>
      <p:cxnSp>
        <p:nvCxnSpPr>
          <p:cNvPr id="761" name="Google Shape;761;p52"/>
          <p:cNvCxnSpPr/>
          <p:nvPr/>
        </p:nvCxnSpPr>
        <p:spPr>
          <a:xfrm rot="10800000">
            <a:off x="5505374" y="5517416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2" name="Google Shape;762;p52"/>
          <p:cNvCxnSpPr/>
          <p:nvPr/>
        </p:nvCxnSpPr>
        <p:spPr>
          <a:xfrm rot="10800000">
            <a:off x="6300725" y="5556885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3" name="Google Shape;763;p52"/>
          <p:cNvCxnSpPr/>
          <p:nvPr/>
        </p:nvCxnSpPr>
        <p:spPr>
          <a:xfrm rot="10800000">
            <a:off x="7321291" y="5545554"/>
            <a:ext cx="0" cy="3048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4" name="Google Shape;764;p52"/>
          <p:cNvSpPr txBox="1"/>
          <p:nvPr/>
        </p:nvSpPr>
        <p:spPr>
          <a:xfrm>
            <a:off x="7010400" y="5864424"/>
            <a:ext cx="7718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Z</a:t>
            </a:r>
            <a:r>
              <a:rPr baseline="-25000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 b="1" baseline="-25000" sz="1400">
              <a:solidFill>
                <a:srgbClr val="3333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5" name="Google Shape;765;p52"/>
          <p:cNvSpPr txBox="1"/>
          <p:nvPr/>
        </p:nvSpPr>
        <p:spPr>
          <a:xfrm>
            <a:off x="5943600" y="5852895"/>
            <a:ext cx="6980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/>
          </a:p>
        </p:txBody>
      </p:sp>
      <p:sp>
        <p:nvSpPr>
          <p:cNvPr id="766" name="Google Shape;766;p52"/>
          <p:cNvSpPr txBox="1"/>
          <p:nvPr/>
        </p:nvSpPr>
        <p:spPr>
          <a:xfrm>
            <a:off x="5318947" y="3581400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endParaRPr baseline="30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7" name="Google Shape;767;p52"/>
          <p:cNvSpPr/>
          <p:nvPr/>
        </p:nvSpPr>
        <p:spPr>
          <a:xfrm>
            <a:off x="5677142" y="4012526"/>
            <a:ext cx="96652" cy="30273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5215553" y="4315262"/>
            <a:ext cx="10198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aseline="30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endParaRPr baseline="30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Deterministic Push Down Automata for the language  L={a</a:t>
            </a:r>
            <a:r>
              <a:rPr baseline="30000" lang="en-US" sz="1600"/>
              <a:t>i</a:t>
            </a:r>
            <a:r>
              <a:rPr lang="en-US" sz="1600"/>
              <a:t>b</a:t>
            </a:r>
            <a:r>
              <a:rPr baseline="30000" lang="en-US" sz="1600"/>
              <a:t>J</a:t>
            </a:r>
            <a:r>
              <a:rPr lang="en-US" sz="1600"/>
              <a:t>c</a:t>
            </a:r>
            <a:r>
              <a:rPr baseline="30000" lang="en-US" sz="1600"/>
              <a:t>k</a:t>
            </a:r>
            <a:r>
              <a:rPr lang="en-US" sz="1600"/>
              <a:t> , J=i+k ,i,k≥0}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774" name="Google Shape;774;p5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75" name="Google Shape;775;p5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76" name="Google Shape;776;p5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77" name="Google Shape;777;p53"/>
          <p:cNvGraphicFramePr/>
          <p:nvPr/>
        </p:nvGraphicFramePr>
        <p:xfrm>
          <a:off x="1600200" y="10261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06725"/>
                <a:gridCol w="943775"/>
                <a:gridCol w="1630625"/>
                <a:gridCol w="1542350"/>
                <a:gridCol w="1731875"/>
                <a:gridCol w="154565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1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q3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Design Deterministic Push Down Automata for the language  L={a</a:t>
            </a:r>
            <a:r>
              <a:rPr baseline="30000" lang="en-US" sz="1800"/>
              <a:t>i</a:t>
            </a:r>
            <a:r>
              <a:rPr lang="en-US" sz="1800"/>
              <a:t>b</a:t>
            </a:r>
            <a:r>
              <a:rPr baseline="30000" lang="en-US" sz="1800"/>
              <a:t>J</a:t>
            </a:r>
            <a:r>
              <a:rPr lang="en-US" sz="1800"/>
              <a:t>c</a:t>
            </a:r>
            <a:r>
              <a:rPr baseline="30000" lang="en-US" sz="1800"/>
              <a:t>k</a:t>
            </a:r>
            <a:r>
              <a:rPr lang="en-US" sz="1800"/>
              <a:t> , J=i+k ,i,k≥0} by empty stack.</a:t>
            </a:r>
            <a:endParaRPr sz="1800"/>
          </a:p>
        </p:txBody>
      </p:sp>
      <p:sp>
        <p:nvSpPr>
          <p:cNvPr id="783" name="Google Shape;783;p5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84" name="Google Shape;784;p5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5" name="Google Shape;785;p5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86" name="Google Shape;786;p54"/>
          <p:cNvGraphicFramePr/>
          <p:nvPr/>
        </p:nvGraphicFramePr>
        <p:xfrm>
          <a:off x="1600200" y="10261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548925"/>
                <a:gridCol w="853900"/>
                <a:gridCol w="1475325"/>
                <a:gridCol w="1395475"/>
                <a:gridCol w="1566925"/>
                <a:gridCol w="1398450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1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q3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  q3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Deterministic Push Down Automata for the language  L={a</a:t>
            </a:r>
            <a:r>
              <a:rPr baseline="30000" lang="en-US" sz="2000"/>
              <a:t>i</a:t>
            </a:r>
            <a:r>
              <a:rPr lang="en-US" sz="2000"/>
              <a:t>b</a:t>
            </a:r>
            <a:r>
              <a:rPr baseline="30000" lang="en-US" sz="2000"/>
              <a:t>J</a:t>
            </a:r>
            <a:r>
              <a:rPr lang="en-US" sz="2000"/>
              <a:t>c</a:t>
            </a:r>
            <a:r>
              <a:rPr baseline="30000" lang="en-US" sz="2000"/>
              <a:t>k</a:t>
            </a:r>
            <a:r>
              <a:rPr lang="en-US" sz="2000"/>
              <a:t> , J=i+k ,i,k≥0} by empty stack.</a:t>
            </a:r>
            <a:endParaRPr sz="2000"/>
          </a:p>
        </p:txBody>
      </p:sp>
      <p:sp>
        <p:nvSpPr>
          <p:cNvPr id="792" name="Google Shape;792;p5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793" name="Google Shape;793;p5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4" name="Google Shape;794;p5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55"/>
          <p:cNvSpPr txBox="1"/>
          <p:nvPr/>
        </p:nvSpPr>
        <p:spPr>
          <a:xfrm>
            <a:off x="1947887" y="1307068"/>
            <a:ext cx="6035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abbbcc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sp>
        <p:nvSpPr>
          <p:cNvPr id="796" name="Google Shape;796;p55"/>
          <p:cNvSpPr txBox="1"/>
          <p:nvPr/>
        </p:nvSpPr>
        <p:spPr>
          <a:xfrm>
            <a:off x="2328212" y="1752600"/>
            <a:ext cx="5085046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abbbcc,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bbbcc,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bbcc,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bcc,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cc, bbz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c,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2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7" name="Google Shape;797;p55"/>
          <p:cNvSpPr/>
          <p:nvPr/>
        </p:nvSpPr>
        <p:spPr>
          <a:xfrm flipH="1">
            <a:off x="4987774" y="5220652"/>
            <a:ext cx="466637" cy="326105"/>
          </a:xfrm>
          <a:prstGeom prst="bentUpArrow">
            <a:avLst>
              <a:gd fmla="val 25000" name="adj1"/>
              <a:gd fmla="val 25000" name="adj2"/>
              <a:gd fmla="val 19549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8" name="Google Shape;798;p55"/>
          <p:cNvSpPr txBox="1"/>
          <p:nvPr/>
        </p:nvSpPr>
        <p:spPr>
          <a:xfrm>
            <a:off x="5563793" y="5361328"/>
            <a:ext cx="26309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the Input symbols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are read and stack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empty, therefore the string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“abbbcc” is accepted.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804" name="Google Shape;804;p5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Construct PDA  ( or DPDA) to recognize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, n&gt;=1} by final state method. 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805" name="Google Shape;805;p5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06" name="Google Shape;806;p5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7" name="Google Shape;807;p5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Construct PDA  ( or DPDA) to recognize the language L={a</a:t>
            </a:r>
            <a:r>
              <a:rPr baseline="30000" lang="en-US" sz="1600"/>
              <a:t>n</a:t>
            </a:r>
            <a:r>
              <a:rPr lang="en-US" sz="1600"/>
              <a:t>b</a:t>
            </a:r>
            <a:r>
              <a:rPr baseline="30000" lang="en-US" sz="1600"/>
              <a:t>n</a:t>
            </a:r>
            <a:r>
              <a:rPr lang="en-US" sz="1600"/>
              <a:t>, n&gt;=1} by final state method. </a:t>
            </a:r>
            <a:br>
              <a:rPr lang="en-US" sz="1600">
                <a:solidFill>
                  <a:srgbClr val="0000FF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r>
              <a:rPr lang="en-US" sz="1600"/>
              <a:t>  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813" name="Google Shape;813;p5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814" name="Google Shape;814;p5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15" name="Google Shape;815;p5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16" name="Google Shape;816;p5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17" name="Google Shape;817;p57"/>
          <p:cNvGraphicFramePr/>
          <p:nvPr/>
        </p:nvGraphicFramePr>
        <p:xfrm>
          <a:off x="1752600" y="1371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1143000"/>
                <a:gridCol w="1201875"/>
                <a:gridCol w="1115300"/>
                <a:gridCol w="1035625"/>
              </a:tblGrid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8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70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20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2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7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C00000"/>
                          </a:solidFill>
                        </a:rPr>
                        <a:t>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8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25" name="Google Shape;825;p5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6" name="Google Shape;826;p5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7" name="Google Shape;827;p58"/>
          <p:cNvPicPr preferRelativeResize="0"/>
          <p:nvPr/>
        </p:nvPicPr>
        <p:blipFill rotWithShape="1">
          <a:blip r:embed="rId3">
            <a:alphaModFix/>
          </a:blip>
          <a:srcRect b="6232" l="25029" r="3358" t="0"/>
          <a:stretch/>
        </p:blipFill>
        <p:spPr>
          <a:xfrm rot="-5400000">
            <a:off x="1928392" y="208259"/>
            <a:ext cx="6207716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833" name="Google Shape;833;p5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Non-deterministic Push Down Automata for the language  L={WW</a:t>
            </a:r>
            <a:r>
              <a:rPr baseline="30000" lang="en-US" sz="2000"/>
              <a:t>R</a:t>
            </a:r>
            <a:r>
              <a:rPr lang="en-US" sz="2000"/>
              <a:t>, W ∈ (a+b)*} by empty stack. Show instantaneous description for the string </a:t>
            </a:r>
            <a:r>
              <a:rPr b="1" lang="en-US" sz="2000"/>
              <a:t>abba</a:t>
            </a:r>
            <a:endParaRPr b="1"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en-US" sz="2000"/>
              <a:t>or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Non-deterministic Push Down Automata for the language  L={x, x ∈ (a+b)*  and x is a palindrome} by empty stack. Show instantaneous description for the string </a:t>
            </a:r>
            <a:r>
              <a:rPr b="1" lang="en-US" sz="2000"/>
              <a:t>abba</a:t>
            </a:r>
            <a:endParaRPr b="1"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834" name="Google Shape;834;p5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35" name="Google Shape;835;p5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36" name="Google Shape;836;p5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Schematic Representation of PDA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Rough Slide</a:t>
            </a:r>
            <a:endParaRPr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699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Example: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Valid String “aabb”                      Invalid String “aabbb”</a:t>
            </a:r>
            <a:endParaRPr/>
          </a:p>
        </p:txBody>
      </p:sp>
      <p:sp>
        <p:nvSpPr>
          <p:cNvPr id="154" name="Google Shape;154;p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55" name="Google Shape;155;p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282786"/>
            <a:ext cx="3962400" cy="1741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6"/>
          <p:cNvGraphicFramePr/>
          <p:nvPr/>
        </p:nvGraphicFramePr>
        <p:xfrm>
          <a:off x="2514600" y="403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37400"/>
                <a:gridCol w="337400"/>
                <a:gridCol w="289200"/>
                <a:gridCol w="337400"/>
                <a:gridCol w="416125"/>
                <a:gridCol w="416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</a:t>
                      </a:r>
                      <a:r>
                        <a:rPr baseline="-25000" lang="en-US" sz="1800"/>
                        <a:t>0</a:t>
                      </a:r>
                      <a:endParaRPr baseline="-25000"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p6"/>
          <p:cNvSpPr/>
          <p:nvPr/>
        </p:nvSpPr>
        <p:spPr>
          <a:xfrm>
            <a:off x="3264408" y="4405884"/>
            <a:ext cx="1524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882324" y="4073724"/>
            <a:ext cx="670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4038601" y="5909846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Stack</a:t>
            </a:r>
            <a:endParaRPr/>
          </a:p>
        </p:txBody>
      </p:sp>
      <p:graphicFrame>
        <p:nvGraphicFramePr>
          <p:cNvPr id="162" name="Google Shape;162;p6"/>
          <p:cNvGraphicFramePr/>
          <p:nvPr/>
        </p:nvGraphicFramePr>
        <p:xfrm>
          <a:off x="7699659" y="3962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11650"/>
                <a:gridCol w="311650"/>
                <a:gridCol w="311650"/>
                <a:gridCol w="267125"/>
                <a:gridCol w="311650"/>
                <a:gridCol w="311550"/>
                <a:gridCol w="457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</a:t>
                      </a:r>
                      <a:r>
                        <a:rPr baseline="-25000" lang="en-US" sz="1800"/>
                        <a:t>0</a:t>
                      </a:r>
                      <a:endParaRPr baseline="-25000"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6"/>
          <p:cNvSpPr/>
          <p:nvPr/>
        </p:nvSpPr>
        <p:spPr>
          <a:xfrm>
            <a:off x="7744179" y="4345940"/>
            <a:ext cx="1524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7061200" y="3945235"/>
            <a:ext cx="670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9372601" y="5876092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Stack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842" name="Google Shape;842;p6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Non-deterministic Push Down Automata for the language  L={WW</a:t>
            </a:r>
            <a:r>
              <a:rPr baseline="30000" lang="en-US" sz="2000"/>
              <a:t>R</a:t>
            </a:r>
            <a:r>
              <a:rPr lang="en-US" sz="2000"/>
              <a:t>, W ∈ (a+b)*} by empty stack. Show instantaneous description for the string </a:t>
            </a:r>
            <a:r>
              <a:rPr b="1" lang="en-US" sz="2000"/>
              <a:t>abba</a:t>
            </a:r>
            <a:endParaRPr b="1"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Example Strings: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   ,    </a:t>
            </a:r>
            <a:r>
              <a:rPr lang="en-US" sz="2000"/>
              <a:t>aa   ,       bb  ,   aaaa ,   abaaba  ,    bbaabb  , abbbba</a:t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843" name="Google Shape;843;p6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44" name="Google Shape;844;p6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5" name="Google Shape;845;p6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851" name="Google Shape;851;p6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Design Non-deterministic Push Down Automata for the language  L={WW</a:t>
            </a:r>
            <a:r>
              <a:rPr baseline="30000" lang="en-US" sz="2000"/>
              <a:t>R</a:t>
            </a:r>
            <a:r>
              <a:rPr lang="en-US" sz="2000"/>
              <a:t>, W ∈ (a+b)*} by empty stack. Show instantaneous description for the string </a:t>
            </a:r>
            <a:r>
              <a:rPr b="1" lang="en-US" sz="2000"/>
              <a:t>abba</a:t>
            </a:r>
            <a:endParaRPr b="1"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Example Strings: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   ,    </a:t>
            </a:r>
            <a:r>
              <a:rPr lang="en-US" sz="2000"/>
              <a:t>aa   ,       bb  ,   aaaa ,   abaaba  ,    bbaabb 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Logic: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852" name="Google Shape;852;p6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53" name="Google Shape;853;p6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4" name="Google Shape;854;p6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55" name="Google Shape;855;p61"/>
          <p:cNvGraphicFramePr/>
          <p:nvPr/>
        </p:nvGraphicFramePr>
        <p:xfrm>
          <a:off x="2057401" y="3352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990600"/>
                <a:gridCol w="28948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Top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a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NPDA for the language  L={WW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/>
          </a:p>
        </p:txBody>
      </p:sp>
      <p:sp>
        <p:nvSpPr>
          <p:cNvPr id="861" name="Google Shape;861;p6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62" name="Google Shape;862;p6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3" name="Google Shape;863;p6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64" name="Google Shape;864;p62"/>
          <p:cNvGraphicFramePr/>
          <p:nvPr/>
        </p:nvGraphicFramePr>
        <p:xfrm>
          <a:off x="6629400" y="1385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761000"/>
                <a:gridCol w="251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Top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a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Change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state to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 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5" name="Google Shape;865;p62"/>
          <p:cNvSpPr txBox="1"/>
          <p:nvPr/>
        </p:nvSpPr>
        <p:spPr>
          <a:xfrm>
            <a:off x="1905000" y="1693276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866" name="Google Shape;866;p62"/>
          <p:cNvSpPr txBox="1"/>
          <p:nvPr/>
        </p:nvSpPr>
        <p:spPr>
          <a:xfrm>
            <a:off x="1905000" y="1385500"/>
            <a:ext cx="45095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abba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sp>
        <p:nvSpPr>
          <p:cNvPr id="867" name="Google Shape;867;p62"/>
          <p:cNvSpPr txBox="1"/>
          <p:nvPr/>
        </p:nvSpPr>
        <p:spPr>
          <a:xfrm>
            <a:off x="7848601" y="990600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Logic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Design NPDA for the language  L={WW</a:t>
            </a:r>
            <a:r>
              <a:rPr baseline="30000" lang="en-US" sz="2000"/>
              <a:t>R</a:t>
            </a:r>
            <a:r>
              <a:rPr lang="en-US" sz="2000"/>
              <a:t>, W ∈ (a+b)*} by empty stack.</a:t>
            </a:r>
            <a:endParaRPr/>
          </a:p>
        </p:txBody>
      </p:sp>
      <p:sp>
        <p:nvSpPr>
          <p:cNvPr id="873" name="Google Shape;873;p6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74" name="Google Shape;874;p6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5" name="Google Shape;875;p6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76" name="Google Shape;876;p63"/>
          <p:cNvGraphicFramePr/>
          <p:nvPr/>
        </p:nvGraphicFramePr>
        <p:xfrm>
          <a:off x="6629400" y="13854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762000"/>
                <a:gridCol w="761000"/>
                <a:gridCol w="251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Stack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Top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a 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a, 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;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Pop b, 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7" name="Google Shape;877;p63"/>
          <p:cNvSpPr txBox="1"/>
          <p:nvPr/>
        </p:nvSpPr>
        <p:spPr>
          <a:xfrm>
            <a:off x="1905000" y="1693277"/>
            <a:ext cx="39624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bba,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ba,baz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8" name="Google Shape;878;p63"/>
          <p:cNvSpPr txBox="1"/>
          <p:nvPr/>
        </p:nvSpPr>
        <p:spPr>
          <a:xfrm>
            <a:off x="1905000" y="1385500"/>
            <a:ext cx="45095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abba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cxnSp>
        <p:nvCxnSpPr>
          <p:cNvPr id="879" name="Google Shape;879;p63"/>
          <p:cNvCxnSpPr>
            <a:endCxn id="880" idx="0"/>
          </p:cNvCxnSpPr>
          <p:nvPr/>
        </p:nvCxnSpPr>
        <p:spPr>
          <a:xfrm flipH="1">
            <a:off x="2540624" y="2647357"/>
            <a:ext cx="1807200" cy="213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1" name="Google Shape;881;p63"/>
          <p:cNvCxnSpPr/>
          <p:nvPr/>
        </p:nvCxnSpPr>
        <p:spPr>
          <a:xfrm>
            <a:off x="4347724" y="2647383"/>
            <a:ext cx="376677" cy="24524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0" name="Google Shape;880;p63"/>
          <p:cNvSpPr txBox="1"/>
          <p:nvPr/>
        </p:nvSpPr>
        <p:spPr>
          <a:xfrm>
            <a:off x="1666025" y="2860357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bbaz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882" name="Google Shape;882;p63"/>
          <p:cNvSpPr txBox="1"/>
          <p:nvPr/>
        </p:nvSpPr>
        <p:spPr>
          <a:xfrm>
            <a:off x="4195323" y="2892623"/>
            <a:ext cx="1460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883" name="Google Shape;883;p63"/>
          <p:cNvSpPr txBox="1"/>
          <p:nvPr/>
        </p:nvSpPr>
        <p:spPr>
          <a:xfrm>
            <a:off x="7848601" y="990600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Logic</a:t>
            </a:r>
            <a:endParaRPr/>
          </a:p>
        </p:txBody>
      </p:sp>
      <p:cxnSp>
        <p:nvCxnSpPr>
          <p:cNvPr id="884" name="Google Shape;884;p63"/>
          <p:cNvCxnSpPr>
            <a:stCxn id="880" idx="2"/>
          </p:cNvCxnSpPr>
          <p:nvPr/>
        </p:nvCxnSpPr>
        <p:spPr>
          <a:xfrm>
            <a:off x="2540624" y="3229689"/>
            <a:ext cx="0" cy="275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5" name="Google Shape;885;p63"/>
          <p:cNvSpPr txBox="1"/>
          <p:nvPr/>
        </p:nvSpPr>
        <p:spPr>
          <a:xfrm>
            <a:off x="1600201" y="3516868"/>
            <a:ext cx="1869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886" name="Google Shape;886;p63"/>
          <p:cNvSpPr txBox="1"/>
          <p:nvPr/>
        </p:nvSpPr>
        <p:spPr>
          <a:xfrm>
            <a:off x="4267200" y="3777614"/>
            <a:ext cx="13548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87" name="Google Shape;887;p63"/>
          <p:cNvCxnSpPr>
            <a:stCxn id="882" idx="2"/>
            <a:endCxn id="886" idx="0"/>
          </p:cNvCxnSpPr>
          <p:nvPr/>
        </p:nvCxnSpPr>
        <p:spPr>
          <a:xfrm>
            <a:off x="4925651" y="3261955"/>
            <a:ext cx="18900" cy="5157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3"/>
          <p:cNvCxnSpPr/>
          <p:nvPr/>
        </p:nvCxnSpPr>
        <p:spPr>
          <a:xfrm flipH="1">
            <a:off x="4724400" y="4182070"/>
            <a:ext cx="8372" cy="205144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9" name="Google Shape;889;p63"/>
          <p:cNvSpPr txBox="1"/>
          <p:nvPr/>
        </p:nvSpPr>
        <p:spPr>
          <a:xfrm>
            <a:off x="1940454" y="3997404"/>
            <a:ext cx="1188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Rejected</a:t>
            </a:r>
            <a:endParaRPr/>
          </a:p>
        </p:txBody>
      </p:sp>
      <p:sp>
        <p:nvSpPr>
          <p:cNvPr id="890" name="Google Shape;890;p63"/>
          <p:cNvSpPr txBox="1"/>
          <p:nvPr/>
        </p:nvSpPr>
        <p:spPr>
          <a:xfrm>
            <a:off x="4248562" y="4648200"/>
            <a:ext cx="12378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Accepted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NPDA for the language  L={WW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 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896" name="Google Shape;896;p6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897" name="Google Shape;897;p6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8" name="Google Shape;898;p6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99" name="Google Shape;899;p64"/>
          <p:cNvGraphicFramePr/>
          <p:nvPr/>
        </p:nvGraphicFramePr>
        <p:xfrm>
          <a:off x="1695450" y="11430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821900"/>
                <a:gridCol w="1232875"/>
                <a:gridCol w="2104550"/>
                <a:gridCol w="1719800"/>
                <a:gridCol w="1569425"/>
              </a:tblGrid>
              <a:tr h="3364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91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975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9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1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497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9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2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00B050"/>
                          </a:solidFill>
                        </a:rPr>
                        <a:t>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NPDA for the language  L={WW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endParaRPr sz="1600"/>
          </a:p>
        </p:txBody>
      </p:sp>
      <p:sp>
        <p:nvSpPr>
          <p:cNvPr id="905" name="Google Shape;905;p6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06" name="Google Shape;906;p6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07" name="Google Shape;907;p6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08" name="Google Shape;908;p65"/>
          <p:cNvGraphicFramePr/>
          <p:nvPr/>
        </p:nvGraphicFramePr>
        <p:xfrm>
          <a:off x="1695450" y="11430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628525"/>
                <a:gridCol w="942775"/>
                <a:gridCol w="1609375"/>
                <a:gridCol w="1315150"/>
                <a:gridCol w="1200150"/>
              </a:tblGrid>
              <a:tr h="3364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Stack Top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Symbol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Symbols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91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i="0" sz="1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975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a 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 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00B050"/>
                          </a:solidFill>
                        </a:rPr>
                        <a:t>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a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91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a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91150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Push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911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497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C0000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C00000"/>
                          </a:solidFill>
                        </a:rPr>
                        <a:t>1</a:t>
                      </a:r>
                      <a:endParaRPr b="0" baseline="-25000" sz="14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rgbClr val="FF0000"/>
                          </a:solidFill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00B050"/>
                          </a:solidFill>
                        </a:rPr>
                        <a:t>2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a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949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b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q1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202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rgbClr val="00B050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00B050"/>
                          </a:solidFill>
                        </a:rPr>
                        <a:t>2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baseline="-25000" sz="14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FF00FF"/>
                          </a:solidFill>
                        </a:rPr>
                        <a:t>Z</a:t>
                      </a:r>
                      <a:r>
                        <a:rPr b="0"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endParaRPr b="0" baseline="-25000" sz="1400">
                        <a:solidFill>
                          <a:srgbClr val="FF00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Pop</a:t>
                      </a: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 Z</a:t>
                      </a:r>
                      <a:r>
                        <a:rPr b="1" baseline="-25000" lang="en-US" sz="14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baseline="-25000" sz="14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2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3333FF"/>
                          </a:solidFill>
                        </a:rPr>
                        <a:t>a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70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14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</a:t>
                      </a:r>
                      <a:endParaRPr b="0" sz="16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Design NPDA for the language  L={WW</a:t>
            </a:r>
            <a:r>
              <a:rPr baseline="30000" lang="en-US" sz="1600"/>
              <a:t>R</a:t>
            </a:r>
            <a:r>
              <a:rPr lang="en-US" sz="1600"/>
              <a:t>, W ∈ (a+b)*} by empty stack.</a:t>
            </a:r>
            <a:endParaRPr sz="1600"/>
          </a:p>
        </p:txBody>
      </p:sp>
      <p:sp>
        <p:nvSpPr>
          <p:cNvPr id="915" name="Google Shape;915;p6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16" name="Google Shape;916;p6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7" name="Google Shape;917;p6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8" name="Google Shape;918;p66"/>
          <p:cNvSpPr txBox="1"/>
          <p:nvPr/>
        </p:nvSpPr>
        <p:spPr>
          <a:xfrm>
            <a:off x="7461396" y="1151584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919" name="Google Shape;919;p66"/>
          <p:cNvSpPr txBox="1"/>
          <p:nvPr/>
        </p:nvSpPr>
        <p:spPr>
          <a:xfrm>
            <a:off x="6775595" y="1360706"/>
            <a:ext cx="342593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b) ={(q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,ab)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 ={(q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={(q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aa), 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)}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b) ={(q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,bb), 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)}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b)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920" name="Google Shape;920;p66"/>
          <p:cNvSpPr/>
          <p:nvPr/>
        </p:nvSpPr>
        <p:spPr>
          <a:xfrm>
            <a:off x="1853203" y="22743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921" name="Google Shape;921;p66"/>
          <p:cNvCxnSpPr>
            <a:stCxn id="920" idx="6"/>
          </p:cNvCxnSpPr>
          <p:nvPr/>
        </p:nvCxnSpPr>
        <p:spPr>
          <a:xfrm>
            <a:off x="2615203" y="2617232"/>
            <a:ext cx="13431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2" name="Google Shape;922;p66"/>
          <p:cNvSpPr/>
          <p:nvPr/>
        </p:nvSpPr>
        <p:spPr>
          <a:xfrm>
            <a:off x="3980947" y="22743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923" name="Google Shape;923;p66"/>
          <p:cNvSpPr txBox="1"/>
          <p:nvPr/>
        </p:nvSpPr>
        <p:spPr>
          <a:xfrm>
            <a:off x="3195410" y="1539995"/>
            <a:ext cx="1884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 Diagram</a:t>
            </a:r>
            <a:endParaRPr/>
          </a:p>
        </p:txBody>
      </p:sp>
      <p:sp>
        <p:nvSpPr>
          <p:cNvPr id="924" name="Google Shape;924;p66"/>
          <p:cNvSpPr/>
          <p:nvPr/>
        </p:nvSpPr>
        <p:spPr>
          <a:xfrm>
            <a:off x="2026548" y="28956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5" name="Google Shape;925;p66"/>
          <p:cNvSpPr txBox="1"/>
          <p:nvPr/>
        </p:nvSpPr>
        <p:spPr>
          <a:xfrm>
            <a:off x="1712993" y="3250168"/>
            <a:ext cx="13418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ab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ba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6" name="Google Shape;926;p66"/>
          <p:cNvSpPr txBox="1"/>
          <p:nvPr/>
        </p:nvSpPr>
        <p:spPr>
          <a:xfrm>
            <a:off x="2807789" y="1981201"/>
            <a:ext cx="10228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27" name="Google Shape;927;p66"/>
          <p:cNvCxnSpPr>
            <a:endCxn id="920" idx="2"/>
          </p:cNvCxnSpPr>
          <p:nvPr/>
        </p:nvCxnSpPr>
        <p:spPr>
          <a:xfrm>
            <a:off x="1586503" y="2617232"/>
            <a:ext cx="2667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8" name="Google Shape;928;p66"/>
          <p:cNvSpPr txBox="1"/>
          <p:nvPr/>
        </p:nvSpPr>
        <p:spPr>
          <a:xfrm>
            <a:off x="3840259" y="3163670"/>
            <a:ext cx="10228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b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29" name="Google Shape;929;p66"/>
          <p:cNvCxnSpPr>
            <a:endCxn id="930" idx="2"/>
          </p:cNvCxnSpPr>
          <p:nvPr/>
        </p:nvCxnSpPr>
        <p:spPr>
          <a:xfrm>
            <a:off x="4715803" y="2617232"/>
            <a:ext cx="9093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30" name="Google Shape;930;p66"/>
          <p:cNvSpPr/>
          <p:nvPr/>
        </p:nvSpPr>
        <p:spPr>
          <a:xfrm>
            <a:off x="5625103" y="2274332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4652325" y="2131198"/>
            <a:ext cx="1132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5625104" y="3262699"/>
            <a:ext cx="1055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3" name="Google Shape;933;p66"/>
          <p:cNvSpPr/>
          <p:nvPr/>
        </p:nvSpPr>
        <p:spPr>
          <a:xfrm>
            <a:off x="5781619" y="28575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4" name="Google Shape;934;p66"/>
          <p:cNvSpPr/>
          <p:nvPr/>
        </p:nvSpPr>
        <p:spPr>
          <a:xfrm>
            <a:off x="4137463" y="2857500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7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Equivalence of PDA and CFG</a:t>
            </a:r>
            <a:endParaRPr/>
          </a:p>
        </p:txBody>
      </p:sp>
      <p:sp>
        <p:nvSpPr>
          <p:cNvPr id="941" name="Google Shape;941;p67"/>
          <p:cNvSpPr txBox="1"/>
          <p:nvPr>
            <p:ph idx="1" type="subTitle"/>
          </p:nvPr>
        </p:nvSpPr>
        <p:spPr>
          <a:xfrm>
            <a:off x="1981200" y="3200400"/>
            <a:ext cx="8382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- Converting CFG to PDA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- Converting PDA to CFG</a:t>
            </a:r>
            <a:endParaRPr/>
          </a:p>
        </p:txBody>
      </p:sp>
      <p:sp>
        <p:nvSpPr>
          <p:cNvPr id="942" name="Google Shape;942;p67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43" name="Google Shape;943;p67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4" name="Google Shape;944;p67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Procedure for converting PDA to CFG</a:t>
            </a:r>
            <a:endParaRPr/>
          </a:p>
        </p:txBody>
      </p:sp>
      <p:sp>
        <p:nvSpPr>
          <p:cNvPr id="950" name="Google Shape;950;p6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0000FF"/>
                </a:solidFill>
              </a:rPr>
              <a:t>1. </a:t>
            </a:r>
            <a:r>
              <a:rPr lang="en-US" sz="1800"/>
              <a:t>The input symbols of PDA will be the terminals of CFG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0000FF"/>
                </a:solidFill>
              </a:rPr>
              <a:t>2. </a:t>
            </a:r>
            <a:r>
              <a:rPr lang="en-US" sz="1800"/>
              <a:t>If PDA moves from state </a:t>
            </a:r>
            <a:r>
              <a:rPr b="1" lang="en-US" sz="1800"/>
              <a:t>q</a:t>
            </a:r>
            <a:r>
              <a:rPr b="1" baseline="-25000" lang="en-US" sz="1800"/>
              <a:t>i </a:t>
            </a:r>
            <a:r>
              <a:rPr lang="en-US" sz="1800"/>
              <a:t>to </a:t>
            </a:r>
            <a:r>
              <a:rPr b="1" lang="en-US" sz="1800"/>
              <a:t>q</a:t>
            </a:r>
            <a:r>
              <a:rPr b="1" baseline="-25000" lang="en-US" sz="1800"/>
              <a:t>j</a:t>
            </a:r>
            <a:r>
              <a:rPr lang="en-US" sz="1800"/>
              <a:t> on consuming the input </a:t>
            </a:r>
            <a:r>
              <a:rPr b="1" lang="en-US" sz="1800"/>
              <a:t>a  </a:t>
            </a:r>
            <a:r>
              <a:rPr lang="en-US" sz="1800"/>
              <a:t>∈ Σ when </a:t>
            </a:r>
            <a:r>
              <a:rPr b="1" lang="en-US" sz="1800"/>
              <a:t>Z</a:t>
            </a:r>
            <a:r>
              <a:rPr lang="en-US" sz="1800"/>
              <a:t> is top of the stack, then the non-terminals of CFG are the triplets of the form </a:t>
            </a:r>
            <a:r>
              <a:rPr lang="en-US" sz="1800">
                <a:solidFill>
                  <a:srgbClr val="C00000"/>
                </a:solidFill>
              </a:rPr>
              <a:t>(q</a:t>
            </a:r>
            <a:r>
              <a:rPr baseline="-25000" lang="en-US" sz="1800">
                <a:solidFill>
                  <a:srgbClr val="C00000"/>
                </a:solidFill>
              </a:rPr>
              <a:t>i</a:t>
            </a:r>
            <a:r>
              <a:rPr lang="en-US" sz="1800">
                <a:solidFill>
                  <a:srgbClr val="C00000"/>
                </a:solidFill>
              </a:rPr>
              <a:t>Zq</a:t>
            </a:r>
            <a:r>
              <a:rPr baseline="-25000" lang="en-US" sz="1800">
                <a:solidFill>
                  <a:srgbClr val="C00000"/>
                </a:solidFill>
              </a:rPr>
              <a:t>j</a:t>
            </a:r>
            <a:r>
              <a:rPr lang="en-US" sz="1800">
                <a:solidFill>
                  <a:srgbClr val="C00000"/>
                </a:solidFill>
              </a:rPr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0000FF"/>
                </a:solidFill>
              </a:rPr>
              <a:t>3. </a:t>
            </a:r>
            <a:r>
              <a:rPr lang="en-US" sz="1800"/>
              <a:t>If </a:t>
            </a:r>
            <a:r>
              <a:rPr b="1" lang="en-US" sz="1800"/>
              <a:t>q</a:t>
            </a:r>
            <a:r>
              <a:rPr b="1" baseline="-25000" lang="en-US" sz="1800"/>
              <a:t>0</a:t>
            </a:r>
            <a:r>
              <a:rPr lang="en-US" sz="1800"/>
              <a:t> is the start state and </a:t>
            </a:r>
            <a:r>
              <a:rPr b="1" lang="en-US" sz="1800"/>
              <a:t>q</a:t>
            </a:r>
            <a:r>
              <a:rPr b="1" baseline="-25000" lang="en-US" sz="1800"/>
              <a:t>f</a:t>
            </a:r>
            <a:r>
              <a:rPr lang="en-US" sz="1800"/>
              <a:t> is the final state then </a:t>
            </a:r>
            <a:r>
              <a:rPr lang="en-US" sz="1800">
                <a:solidFill>
                  <a:srgbClr val="C00000"/>
                </a:solidFill>
              </a:rPr>
              <a:t>(q</a:t>
            </a:r>
            <a:r>
              <a:rPr baseline="-25000" lang="en-US" sz="1800">
                <a:solidFill>
                  <a:srgbClr val="C00000"/>
                </a:solidFill>
              </a:rPr>
              <a:t>0</a:t>
            </a:r>
            <a:r>
              <a:rPr lang="en-US" sz="1800">
                <a:solidFill>
                  <a:srgbClr val="C00000"/>
                </a:solidFill>
              </a:rPr>
              <a:t>Zq</a:t>
            </a:r>
            <a:r>
              <a:rPr baseline="-25000" lang="en-US" sz="1800">
                <a:solidFill>
                  <a:srgbClr val="C00000"/>
                </a:solidFill>
              </a:rPr>
              <a:t>f</a:t>
            </a:r>
            <a:r>
              <a:rPr lang="en-US" sz="1800">
                <a:solidFill>
                  <a:srgbClr val="C00000"/>
                </a:solidFill>
              </a:rPr>
              <a:t>) </a:t>
            </a:r>
            <a:r>
              <a:rPr lang="en-US" sz="1800"/>
              <a:t>is the start symbol of the CFG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>
                <a:solidFill>
                  <a:srgbClr val="0000FF"/>
                </a:solidFill>
              </a:rPr>
              <a:t>4. </a:t>
            </a:r>
            <a:r>
              <a:rPr lang="en-US" sz="1800"/>
              <a:t>The productions of CFG can be obtained from the transitions of PDA as shown below: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For each transition of the form </a:t>
            </a:r>
            <a:r>
              <a:rPr b="1" lang="en-US" sz="2000"/>
              <a:t> δ</a:t>
            </a:r>
            <a:r>
              <a:rPr lang="en-US" sz="2000"/>
              <a:t>(</a:t>
            </a:r>
            <a:r>
              <a:rPr lang="en-US" sz="2000">
                <a:solidFill>
                  <a:srgbClr val="0000FF"/>
                </a:solidFill>
              </a:rPr>
              <a:t>q</a:t>
            </a:r>
            <a:r>
              <a:rPr baseline="-25000" lang="en-US" sz="2000">
                <a:solidFill>
                  <a:srgbClr val="0000FF"/>
                </a:solidFill>
              </a:rPr>
              <a:t>i </a:t>
            </a:r>
            <a:r>
              <a:rPr lang="en-US" sz="2000"/>
              <a:t>, </a:t>
            </a:r>
            <a:r>
              <a:rPr b="1" lang="en-US" sz="2000">
                <a:solidFill>
                  <a:srgbClr val="008000"/>
                </a:solidFill>
              </a:rPr>
              <a:t>a</a:t>
            </a:r>
            <a:r>
              <a:rPr lang="en-US" sz="2000"/>
              <a:t>, Z) = (</a:t>
            </a:r>
            <a:r>
              <a:rPr lang="en-US" sz="2000">
                <a:solidFill>
                  <a:srgbClr val="FF00FF"/>
                </a:solidFill>
              </a:rPr>
              <a:t>q</a:t>
            </a:r>
            <a:r>
              <a:rPr baseline="-25000" lang="en-US" sz="2000">
                <a:solidFill>
                  <a:srgbClr val="FF00FF"/>
                </a:solidFill>
              </a:rPr>
              <a:t>j</a:t>
            </a:r>
            <a:r>
              <a:rPr lang="en-US" sz="2000"/>
              <a:t>, AB) introduce the productions of the form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    (</a:t>
            </a:r>
            <a:r>
              <a:rPr lang="en-US" sz="2000">
                <a:solidFill>
                  <a:srgbClr val="0000FF"/>
                </a:solidFill>
              </a:rPr>
              <a:t>q</a:t>
            </a:r>
            <a:r>
              <a:rPr baseline="-25000" lang="en-US" sz="2000">
                <a:solidFill>
                  <a:srgbClr val="0000FF"/>
                </a:solidFill>
              </a:rPr>
              <a:t>i</a:t>
            </a:r>
            <a:r>
              <a:rPr lang="en-US" sz="2000">
                <a:solidFill>
                  <a:srgbClr val="C00000"/>
                </a:solidFill>
              </a:rPr>
              <a:t>Z</a:t>
            </a:r>
            <a:r>
              <a:rPr lang="en-US" sz="2000">
                <a:solidFill>
                  <a:srgbClr val="9900CC"/>
                </a:solidFill>
              </a:rPr>
              <a:t>q</a:t>
            </a:r>
            <a:r>
              <a:rPr baseline="-25000" lang="en-US" sz="2000">
                <a:solidFill>
                  <a:srgbClr val="9900CC"/>
                </a:solidFill>
              </a:rPr>
              <a:t>k</a:t>
            </a:r>
            <a:r>
              <a:rPr lang="en-US" sz="2000">
                <a:solidFill>
                  <a:srgbClr val="C00000"/>
                </a:solidFill>
              </a:rPr>
              <a:t>) </a:t>
            </a:r>
            <a:r>
              <a:rPr lang="en-US" sz="2000"/>
              <a:t>-&gt; </a:t>
            </a:r>
            <a:r>
              <a:rPr lang="en-US" sz="2000">
                <a:solidFill>
                  <a:srgbClr val="008000"/>
                </a:solidFill>
              </a:rPr>
              <a:t>a</a:t>
            </a:r>
            <a:r>
              <a:rPr lang="en-US" sz="2000">
                <a:solidFill>
                  <a:srgbClr val="C00000"/>
                </a:solidFill>
              </a:rPr>
              <a:t>(</a:t>
            </a:r>
            <a:r>
              <a:rPr lang="en-US" sz="2000">
                <a:solidFill>
                  <a:srgbClr val="FF00FF"/>
                </a:solidFill>
              </a:rPr>
              <a:t>q</a:t>
            </a:r>
            <a:r>
              <a:rPr baseline="-25000" lang="en-US" sz="2000">
                <a:solidFill>
                  <a:srgbClr val="FF00FF"/>
                </a:solidFill>
              </a:rPr>
              <a:t>j</a:t>
            </a:r>
            <a:r>
              <a:rPr lang="en-US" sz="2000"/>
              <a:t>A</a:t>
            </a:r>
            <a:r>
              <a:rPr lang="en-US" sz="2000">
                <a:solidFill>
                  <a:srgbClr val="FF3B3C"/>
                </a:solidFill>
              </a:rPr>
              <a:t>q</a:t>
            </a:r>
            <a:r>
              <a:rPr baseline="-25000" lang="en-US" sz="2000">
                <a:solidFill>
                  <a:srgbClr val="FF3B3C"/>
                </a:solidFill>
              </a:rPr>
              <a:t>l</a:t>
            </a:r>
            <a:r>
              <a:rPr lang="en-US" sz="2000">
                <a:solidFill>
                  <a:srgbClr val="C00000"/>
                </a:solidFill>
              </a:rPr>
              <a:t>)(</a:t>
            </a:r>
            <a:r>
              <a:rPr lang="en-US" sz="2000">
                <a:solidFill>
                  <a:srgbClr val="FF3B3C"/>
                </a:solidFill>
              </a:rPr>
              <a:t>q</a:t>
            </a:r>
            <a:r>
              <a:rPr baseline="-25000" lang="en-US" sz="2000">
                <a:solidFill>
                  <a:srgbClr val="FF3B3C"/>
                </a:solidFill>
              </a:rPr>
              <a:t>l</a:t>
            </a:r>
            <a:r>
              <a:rPr lang="en-US" sz="2000"/>
              <a:t>B</a:t>
            </a:r>
            <a:r>
              <a:rPr lang="en-US" sz="2000">
                <a:solidFill>
                  <a:srgbClr val="9900CC"/>
                </a:solidFill>
              </a:rPr>
              <a:t>q</a:t>
            </a:r>
            <a:r>
              <a:rPr baseline="-25000" lang="en-US" sz="2000">
                <a:solidFill>
                  <a:srgbClr val="9900CC"/>
                </a:solidFill>
              </a:rPr>
              <a:t>k</a:t>
            </a:r>
            <a:r>
              <a:rPr lang="en-US" sz="2000">
                <a:solidFill>
                  <a:srgbClr val="C00000"/>
                </a:solidFill>
              </a:rPr>
              <a:t>) </a:t>
            </a:r>
            <a:r>
              <a:rPr lang="en-US" sz="2000"/>
              <a:t>where </a:t>
            </a:r>
            <a:r>
              <a:rPr lang="en-US" sz="2000">
                <a:solidFill>
                  <a:srgbClr val="9900CC"/>
                </a:solidFill>
              </a:rPr>
              <a:t>q</a:t>
            </a:r>
            <a:r>
              <a:rPr baseline="-25000" lang="en-US" sz="2000">
                <a:solidFill>
                  <a:srgbClr val="9900CC"/>
                </a:solidFill>
              </a:rPr>
              <a:t>k</a:t>
            </a:r>
            <a:r>
              <a:rPr lang="en-US" sz="2000"/>
              <a:t> and </a:t>
            </a:r>
            <a:r>
              <a:rPr lang="en-US" sz="2000">
                <a:solidFill>
                  <a:srgbClr val="FF0000"/>
                </a:solidFill>
              </a:rPr>
              <a:t>q</a:t>
            </a:r>
            <a:r>
              <a:rPr baseline="-25000" lang="en-US" sz="2000">
                <a:solidFill>
                  <a:srgbClr val="FF0000"/>
                </a:solidFill>
              </a:rPr>
              <a:t>l</a:t>
            </a:r>
            <a:r>
              <a:rPr lang="en-US" sz="2000"/>
              <a:t> will take all possible values from Q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For each transition of the form </a:t>
            </a:r>
            <a:r>
              <a:rPr b="1" lang="en-US" sz="2000"/>
              <a:t>δ</a:t>
            </a:r>
            <a:r>
              <a:rPr lang="en-US" sz="2000"/>
              <a:t>(q</a:t>
            </a:r>
            <a:r>
              <a:rPr baseline="-25000" lang="en-US" sz="2000"/>
              <a:t>i </a:t>
            </a:r>
            <a:r>
              <a:rPr lang="en-US" sz="2000"/>
              <a:t>, a, Z) = (q</a:t>
            </a:r>
            <a:r>
              <a:rPr baseline="-25000" lang="en-US" sz="2000"/>
              <a:t>j</a:t>
            </a:r>
            <a:r>
              <a:rPr lang="en-US" sz="2000"/>
              <a:t>, </a:t>
            </a:r>
            <a:r>
              <a:rPr b="1" lang="en-US" sz="2000"/>
              <a:t>ε</a:t>
            </a:r>
            <a:r>
              <a:rPr lang="en-US" sz="2000"/>
              <a:t> ) introduce the production (q</a:t>
            </a:r>
            <a:r>
              <a:rPr baseline="-25000" lang="en-US" sz="2000"/>
              <a:t>i</a:t>
            </a:r>
            <a:r>
              <a:rPr lang="en-US" sz="2000"/>
              <a:t>Zq</a:t>
            </a:r>
            <a:r>
              <a:rPr baseline="-25000" lang="en-US" sz="2000"/>
              <a:t>j</a:t>
            </a:r>
            <a:r>
              <a:rPr lang="en-US" sz="2000"/>
              <a:t>) -&gt; a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Note: Using this procedure, we may introduce lot of useless symbols, which in any way can be eliminated.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951" name="Google Shape;951;p6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52" name="Google Shape;952;p6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3" name="Google Shape;953;p6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959" name="Google Shape;959;p6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Obtain CFG that generates the language accepted by the PDA</a:t>
            </a:r>
            <a:endParaRPr/>
          </a:p>
        </p:txBody>
      </p:sp>
      <p:sp>
        <p:nvSpPr>
          <p:cNvPr id="960" name="Google Shape;960;p6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61" name="Google Shape;961;p6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2" name="Google Shape;962;p6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3" name="Google Shape;963;p69"/>
          <p:cNvSpPr txBox="1"/>
          <p:nvPr/>
        </p:nvSpPr>
        <p:spPr>
          <a:xfrm>
            <a:off x="2438400" y="2400688"/>
            <a:ext cx="2802562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Z}</a:t>
            </a:r>
            <a:endParaRPr b="1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endParaRPr baseline="-25000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AZ)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964" name="Google Shape;964;p69"/>
          <p:cNvSpPr/>
          <p:nvPr/>
        </p:nvSpPr>
        <p:spPr>
          <a:xfrm>
            <a:off x="6134100" y="4533900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</p:txBody>
      </p:sp>
      <p:cxnSp>
        <p:nvCxnSpPr>
          <p:cNvPr id="965" name="Google Shape;965;p69"/>
          <p:cNvCxnSpPr>
            <a:stCxn id="964" idx="6"/>
          </p:cNvCxnSpPr>
          <p:nvPr/>
        </p:nvCxnSpPr>
        <p:spPr>
          <a:xfrm>
            <a:off x="6896100" y="4876800"/>
            <a:ext cx="14859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6" name="Google Shape;966;p69"/>
          <p:cNvSpPr/>
          <p:nvPr/>
        </p:nvSpPr>
        <p:spPr>
          <a:xfrm>
            <a:off x="8458200" y="4533900"/>
            <a:ext cx="762000" cy="685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/>
          </a:p>
        </p:txBody>
      </p:sp>
      <p:sp>
        <p:nvSpPr>
          <p:cNvPr id="967" name="Google Shape;967;p69"/>
          <p:cNvSpPr/>
          <p:nvPr/>
        </p:nvSpPr>
        <p:spPr>
          <a:xfrm>
            <a:off x="6307445" y="5155168"/>
            <a:ext cx="448968" cy="381000"/>
          </a:xfrm>
          <a:custGeom>
            <a:rect b="b" l="l" r="r" t="t"/>
            <a:pathLst>
              <a:path extrusionOk="0" h="381000" w="448968">
                <a:moveTo>
                  <a:pt x="17155" y="50800"/>
                </a:moveTo>
                <a:cubicBezTo>
                  <a:pt x="244" y="135355"/>
                  <a:pt x="-11002" y="161111"/>
                  <a:pt x="17155" y="266700"/>
                </a:cubicBezTo>
                <a:cubicBezTo>
                  <a:pt x="21783" y="284054"/>
                  <a:pt x="41457" y="293302"/>
                  <a:pt x="55255" y="304800"/>
                </a:cubicBezTo>
                <a:cubicBezTo>
                  <a:pt x="76403" y="322424"/>
                  <a:pt x="120267" y="346045"/>
                  <a:pt x="144155" y="355600"/>
                </a:cubicBezTo>
                <a:cubicBezTo>
                  <a:pt x="169014" y="365544"/>
                  <a:pt x="220355" y="381000"/>
                  <a:pt x="220355" y="381000"/>
                </a:cubicBezTo>
                <a:cubicBezTo>
                  <a:pt x="254222" y="376767"/>
                  <a:pt x="288375" y="374405"/>
                  <a:pt x="321955" y="368300"/>
                </a:cubicBezTo>
                <a:cubicBezTo>
                  <a:pt x="335126" y="365905"/>
                  <a:pt x="349602" y="363963"/>
                  <a:pt x="360055" y="355600"/>
                </a:cubicBezTo>
                <a:cubicBezTo>
                  <a:pt x="371974" y="346065"/>
                  <a:pt x="379256" y="331448"/>
                  <a:pt x="385455" y="317500"/>
                </a:cubicBezTo>
                <a:cubicBezTo>
                  <a:pt x="396329" y="293034"/>
                  <a:pt x="404361" y="267275"/>
                  <a:pt x="410855" y="241300"/>
                </a:cubicBezTo>
                <a:lnTo>
                  <a:pt x="436255" y="139700"/>
                </a:lnTo>
                <a:cubicBezTo>
                  <a:pt x="449890" y="16985"/>
                  <a:pt x="448955" y="63734"/>
                  <a:pt x="44895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8" name="Google Shape;968;p69"/>
          <p:cNvSpPr txBox="1"/>
          <p:nvPr/>
        </p:nvSpPr>
        <p:spPr>
          <a:xfrm>
            <a:off x="5993890" y="5509736"/>
            <a:ext cx="123303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</a:t>
            </a: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AZ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AA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9" name="Google Shape;969;p69"/>
          <p:cNvSpPr txBox="1"/>
          <p:nvPr/>
        </p:nvSpPr>
        <p:spPr>
          <a:xfrm>
            <a:off x="7088687" y="4349234"/>
            <a:ext cx="1032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a, A </a:t>
            </a:r>
            <a:r>
              <a:rPr lang="en-US" sz="1800">
                <a:solidFill>
                  <a:srgbClr val="9900CC"/>
                </a:solidFill>
                <a:latin typeface="Verdana"/>
                <a:ea typeface="Verdana"/>
                <a:cs typeface="Verdana"/>
                <a:sym typeface="Verdana"/>
              </a:rPr>
              <a:t>|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8382000" y="4456668"/>
            <a:ext cx="914400" cy="838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71" name="Google Shape;971;p69"/>
          <p:cNvCxnSpPr>
            <a:endCxn id="964" idx="2"/>
          </p:cNvCxnSpPr>
          <p:nvPr/>
        </p:nvCxnSpPr>
        <p:spPr>
          <a:xfrm>
            <a:off x="5867400" y="4876800"/>
            <a:ext cx="2667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 Representation of PDA</a:t>
            </a:r>
            <a:endParaRPr/>
          </a:p>
        </p:txBody>
      </p:sp>
      <p:sp>
        <p:nvSpPr>
          <p:cNvPr id="171" name="Google Shape;171;p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6990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342900" lvl="0" marL="4699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Example: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, n&gt;=1}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Valid String “aabb”                      Invalid String “aabbb”</a:t>
            </a:r>
            <a:endParaRPr/>
          </a:p>
        </p:txBody>
      </p:sp>
      <p:sp>
        <p:nvSpPr>
          <p:cNvPr id="172" name="Google Shape;172;p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73" name="Google Shape;173;p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282786"/>
            <a:ext cx="3962400" cy="1741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7"/>
          <p:cNvGraphicFramePr/>
          <p:nvPr/>
        </p:nvGraphicFramePr>
        <p:xfrm>
          <a:off x="2514600" y="4038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37400"/>
                <a:gridCol w="337400"/>
                <a:gridCol w="289200"/>
                <a:gridCol w="337400"/>
                <a:gridCol w="416125"/>
                <a:gridCol w="416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</a:t>
                      </a:r>
                      <a:r>
                        <a:rPr baseline="-25000" lang="en-US" sz="1800"/>
                        <a:t>0</a:t>
                      </a:r>
                      <a:endParaRPr baseline="-25000"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7"/>
          <p:cNvSpPr/>
          <p:nvPr/>
        </p:nvSpPr>
        <p:spPr>
          <a:xfrm>
            <a:off x="3276600" y="4432300"/>
            <a:ext cx="1524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882324" y="4073724"/>
            <a:ext cx="670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4038601" y="5909846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Stack</a:t>
            </a:r>
            <a:endParaRPr/>
          </a:p>
        </p:txBody>
      </p:sp>
      <p:graphicFrame>
        <p:nvGraphicFramePr>
          <p:cNvPr id="180" name="Google Shape;180;p7"/>
          <p:cNvGraphicFramePr/>
          <p:nvPr/>
        </p:nvGraphicFramePr>
        <p:xfrm>
          <a:off x="7699659" y="3962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11650"/>
                <a:gridCol w="311650"/>
                <a:gridCol w="311650"/>
                <a:gridCol w="267125"/>
                <a:gridCol w="311650"/>
                <a:gridCol w="311550"/>
                <a:gridCol w="457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a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b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𝞮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z</a:t>
                      </a:r>
                      <a:r>
                        <a:rPr baseline="-25000" lang="en-US" sz="1800"/>
                        <a:t>0</a:t>
                      </a:r>
                      <a:endParaRPr baseline="-25000"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7"/>
          <p:cNvSpPr/>
          <p:nvPr/>
        </p:nvSpPr>
        <p:spPr>
          <a:xfrm>
            <a:off x="8385459" y="4356100"/>
            <a:ext cx="1524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7061200" y="3945235"/>
            <a:ext cx="6703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9372601" y="5876092"/>
            <a:ext cx="758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Stack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Question</a:t>
            </a:r>
            <a:endParaRPr/>
          </a:p>
        </p:txBody>
      </p:sp>
      <p:sp>
        <p:nvSpPr>
          <p:cNvPr id="977" name="Google Shape;977;p7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78" name="Google Shape;978;p7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79" name="Google Shape;979;p7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0" name="Google Shape;980;p7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Obtain CFG that generates the language accepted by the PDA M=({q</a:t>
            </a:r>
            <a:r>
              <a:rPr baseline="-25000" lang="en-US" sz="2000"/>
              <a:t>0 </a:t>
            </a:r>
            <a:r>
              <a:rPr lang="en-US" sz="2000"/>
              <a:t>,  q</a:t>
            </a:r>
            <a:r>
              <a:rPr baseline="-25000" lang="en-US" sz="2000"/>
              <a:t>1</a:t>
            </a:r>
            <a:r>
              <a:rPr lang="en-US" sz="2000"/>
              <a:t> }, {a, b}, {A, Z}, q</a:t>
            </a:r>
            <a:r>
              <a:rPr baseline="-25000" lang="en-US" sz="2000"/>
              <a:t>0</a:t>
            </a:r>
            <a:r>
              <a:rPr lang="en-US" sz="2000"/>
              <a:t> , Z , {q</a:t>
            </a:r>
            <a:r>
              <a:rPr baseline="-25000" lang="en-US" sz="2000"/>
              <a:t>1</a:t>
            </a:r>
            <a:r>
              <a:rPr lang="en-US" sz="2000"/>
              <a:t>} ,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{ δ(q</a:t>
            </a:r>
            <a:r>
              <a:rPr baseline="-25000" lang="en-US" sz="2000"/>
              <a:t>0 </a:t>
            </a:r>
            <a:r>
              <a:rPr lang="en-US" sz="2000"/>
              <a:t>, a, Z)=(q</a:t>
            </a:r>
            <a:r>
              <a:rPr baseline="-25000" lang="en-US" sz="2000"/>
              <a:t>0</a:t>
            </a:r>
            <a:r>
              <a:rPr lang="en-US" sz="2000"/>
              <a:t>,</a:t>
            </a:r>
            <a:r>
              <a:rPr b="1" lang="en-US" sz="2000"/>
              <a:t> </a:t>
            </a:r>
            <a:r>
              <a:rPr lang="en-US" sz="2000"/>
              <a:t>AZ),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  δ(q</a:t>
            </a:r>
            <a:r>
              <a:rPr baseline="-25000" lang="en-US" sz="2000"/>
              <a:t>0 </a:t>
            </a:r>
            <a:r>
              <a:rPr lang="en-US" sz="2000"/>
              <a:t>, b, A)=(q</a:t>
            </a:r>
            <a:r>
              <a:rPr baseline="-25000" lang="en-US" sz="2000"/>
              <a:t>0</a:t>
            </a:r>
            <a:r>
              <a:rPr lang="en-US" sz="2000"/>
              <a:t>,</a:t>
            </a:r>
            <a:r>
              <a:rPr b="1" lang="en-US" sz="2000"/>
              <a:t> </a:t>
            </a:r>
            <a:r>
              <a:rPr lang="en-US" sz="2000"/>
              <a:t>AA),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   δ(q</a:t>
            </a:r>
            <a:r>
              <a:rPr baseline="-25000" lang="en-US" sz="2000"/>
              <a:t>0 </a:t>
            </a:r>
            <a:r>
              <a:rPr lang="en-US" sz="2000"/>
              <a:t>, a, A)=(q</a:t>
            </a:r>
            <a:r>
              <a:rPr baseline="-25000" lang="en-US" sz="2000"/>
              <a:t>1</a:t>
            </a:r>
            <a:r>
              <a:rPr lang="en-US" sz="2000"/>
              <a:t>,</a:t>
            </a:r>
            <a:r>
              <a:rPr b="1" lang="en-US" sz="2000"/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2000"/>
              <a:t>))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Solution: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graphicFrame>
        <p:nvGraphicFramePr>
          <p:cNvPr id="981" name="Google Shape;981;p70"/>
          <p:cNvGraphicFramePr/>
          <p:nvPr/>
        </p:nvGraphicFramePr>
        <p:xfrm>
          <a:off x="1981201" y="4191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352800"/>
                <a:gridCol w="3733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δ(</a:t>
                      </a:r>
                      <a:r>
                        <a:rPr b="0" lang="en-US" sz="24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FF00FF"/>
                          </a:solidFill>
                        </a:rPr>
                        <a:t>i</a:t>
                      </a:r>
                      <a:r>
                        <a:rPr b="0" baseline="-25000" lang="en-US" sz="2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0" lang="en-US" sz="2400">
                          <a:solidFill>
                            <a:srgbClr val="008000"/>
                          </a:solidFill>
                        </a:rPr>
                        <a:t> a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, Z) = (</a:t>
                      </a:r>
                      <a:r>
                        <a:rPr b="0" lang="en-US" sz="2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9900CC"/>
                          </a:solidFill>
                        </a:rPr>
                        <a:t>j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ε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 ) </a:t>
                      </a:r>
                      <a:endParaRPr b="0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24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FF00FF"/>
                          </a:solidFill>
                        </a:rPr>
                        <a:t>i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2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9900CC"/>
                          </a:solidFill>
                        </a:rPr>
                        <a:t>j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lang="en-US" sz="2400">
                          <a:solidFill>
                            <a:srgbClr val="008000"/>
                          </a:solidFill>
                        </a:rPr>
                        <a:t>a</a:t>
                      </a:r>
                      <a:endParaRPr b="0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t/>
                      </a:r>
                      <a:endParaRPr sz="24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rPr lang="en-US" sz="2400"/>
                        <a:t>δ(</a:t>
                      </a:r>
                      <a:r>
                        <a:rPr lang="en-US" sz="24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2400">
                          <a:solidFill>
                            <a:srgbClr val="FF00FF"/>
                          </a:solidFill>
                        </a:rPr>
                        <a:t>0 </a:t>
                      </a:r>
                      <a:r>
                        <a:rPr lang="en-US" sz="2400"/>
                        <a:t>, </a:t>
                      </a:r>
                      <a:r>
                        <a:rPr lang="en-US" sz="2400">
                          <a:solidFill>
                            <a:srgbClr val="008000"/>
                          </a:solidFill>
                        </a:rPr>
                        <a:t>a</a:t>
                      </a:r>
                      <a:r>
                        <a:rPr lang="en-US" sz="2400"/>
                        <a:t>, A)=(</a:t>
                      </a:r>
                      <a:r>
                        <a:rPr lang="en-US" sz="2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aseline="-25000" lang="en-US" sz="24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lang="en-US" sz="2400"/>
                        <a:t>,</a:t>
                      </a:r>
                      <a:r>
                        <a:rPr b="1" lang="en-US" sz="2400"/>
                        <a:t> </a:t>
                      </a:r>
                      <a:r>
                        <a:rPr b="1" lang="en-US" sz="2400">
                          <a:solidFill>
                            <a:srgbClr val="FF0000"/>
                          </a:solidFill>
                        </a:rPr>
                        <a:t>ε</a:t>
                      </a:r>
                      <a:r>
                        <a:rPr lang="en-US" sz="2400"/>
                        <a:t>)</a:t>
                      </a:r>
                      <a:endParaRPr b="0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t/>
                      </a:r>
                      <a:endParaRPr b="0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Verdana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24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="0" lang="en-US" sz="2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24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) →</a:t>
                      </a:r>
                      <a:r>
                        <a:rPr b="0" lang="en-US" sz="2400">
                          <a:solidFill>
                            <a:srgbClr val="008000"/>
                          </a:solidFill>
                        </a:rPr>
                        <a:t> a</a:t>
                      </a:r>
                      <a:endParaRPr b="0" sz="24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Obtain CFG that generates the language accepted by the PDA M=({q</a:t>
            </a:r>
            <a:r>
              <a:rPr baseline="-25000" lang="en-US" sz="1500"/>
              <a:t>0 </a:t>
            </a:r>
            <a:r>
              <a:rPr lang="en-US" sz="1500"/>
              <a:t>,  q</a:t>
            </a:r>
            <a:r>
              <a:rPr baseline="-25000" lang="en-US" sz="1500"/>
              <a:t>1</a:t>
            </a:r>
            <a:r>
              <a:rPr lang="en-US" sz="1500"/>
              <a:t> }, {a, b}, {A, Z}, q</a:t>
            </a:r>
            <a:r>
              <a:rPr baseline="-25000" lang="en-US" sz="1500"/>
              <a:t>0</a:t>
            </a:r>
            <a:r>
              <a:rPr lang="en-US" sz="1500"/>
              <a:t> , Z , {q</a:t>
            </a:r>
            <a:r>
              <a:rPr baseline="-25000" lang="en-US" sz="1500"/>
              <a:t>1</a:t>
            </a:r>
            <a:r>
              <a:rPr lang="en-US" sz="1500"/>
              <a:t>} , {δ(q</a:t>
            </a:r>
            <a:r>
              <a:rPr baseline="-25000" lang="en-US" sz="1500"/>
              <a:t>0 </a:t>
            </a:r>
            <a:r>
              <a:rPr lang="en-US" sz="1500"/>
              <a:t>, a, Z)=(q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AZ), δ(q</a:t>
            </a:r>
            <a:r>
              <a:rPr baseline="-25000" lang="en-US" sz="1500"/>
              <a:t>0 </a:t>
            </a:r>
            <a:r>
              <a:rPr lang="en-US" sz="1500"/>
              <a:t>, b, A)=(q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AA), δ(q</a:t>
            </a:r>
            <a:r>
              <a:rPr baseline="-25000" lang="en-US" sz="1500"/>
              <a:t>0 </a:t>
            </a:r>
            <a:r>
              <a:rPr lang="en-US" sz="1500"/>
              <a:t>, a, A)=(q</a:t>
            </a:r>
            <a:r>
              <a:rPr baseline="-25000" lang="en-US" sz="1500"/>
              <a:t>1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500"/>
              <a:t>))</a:t>
            </a:r>
            <a:endParaRPr sz="1500"/>
          </a:p>
        </p:txBody>
      </p:sp>
      <p:sp>
        <p:nvSpPr>
          <p:cNvPr id="987" name="Google Shape;987;p7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88" name="Google Shape;988;p7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9" name="Google Shape;989;p71"/>
          <p:cNvSpPr txBox="1"/>
          <p:nvPr>
            <p:ph idx="12" type="sldNum"/>
          </p:nvPr>
        </p:nvSpPr>
        <p:spPr>
          <a:xfrm>
            <a:off x="7010400" y="6019801"/>
            <a:ext cx="1981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0" name="Google Shape;990;p7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Solution (Contd…):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991" name="Google Shape;991;p71"/>
          <p:cNvGraphicFramePr/>
          <p:nvPr/>
        </p:nvGraphicFramePr>
        <p:xfrm>
          <a:off x="1676400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048000"/>
                <a:gridCol w="5486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800"/>
                        <a:buFont typeface="Verdan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δ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 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b="1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Z) = 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AB)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→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where 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will take all possible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values from Q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Verdana"/>
                        <a:buNone/>
                      </a:pPr>
                      <a:r>
                        <a:rPr lang="en-US" sz="2000"/>
                        <a:t>δ(</a:t>
                      </a:r>
                      <a:r>
                        <a:rPr lang="en-US" sz="20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20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aseline="-25000" lang="en-US" sz="200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008000"/>
                          </a:solidFill>
                        </a:rPr>
                        <a:t>a</a:t>
                      </a:r>
                      <a:r>
                        <a:rPr lang="en-US" sz="2000"/>
                        <a:t>, Z)=(</a:t>
                      </a:r>
                      <a:r>
                        <a:rPr lang="en-US" sz="20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20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2000"/>
                        <a:t>,</a:t>
                      </a:r>
                      <a:r>
                        <a:rPr b="1" lang="en-US" sz="2000"/>
                        <a:t> </a:t>
                      </a:r>
                      <a:r>
                        <a:rPr b="0" lang="en-US" sz="2000"/>
                        <a:t>AZ)</a:t>
                      </a:r>
                      <a:endParaRPr b="0" sz="2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Obtain CFG that generates the language accepted by the PDA M=({q</a:t>
            </a:r>
            <a:r>
              <a:rPr baseline="-25000" lang="en-US" sz="1500"/>
              <a:t>0 </a:t>
            </a:r>
            <a:r>
              <a:rPr lang="en-US" sz="1500"/>
              <a:t>,  q</a:t>
            </a:r>
            <a:r>
              <a:rPr baseline="-25000" lang="en-US" sz="1500"/>
              <a:t>1</a:t>
            </a:r>
            <a:r>
              <a:rPr lang="en-US" sz="1500"/>
              <a:t> }, {a, b}, {A, Z}, q</a:t>
            </a:r>
            <a:r>
              <a:rPr baseline="-25000" lang="en-US" sz="1500"/>
              <a:t>0</a:t>
            </a:r>
            <a:r>
              <a:rPr lang="en-US" sz="1500"/>
              <a:t> , Z , {q</a:t>
            </a:r>
            <a:r>
              <a:rPr baseline="-25000" lang="en-US" sz="1500"/>
              <a:t>1</a:t>
            </a:r>
            <a:r>
              <a:rPr lang="en-US" sz="1500"/>
              <a:t>} , {δ(q</a:t>
            </a:r>
            <a:r>
              <a:rPr baseline="-25000" lang="en-US" sz="1500"/>
              <a:t>0 </a:t>
            </a:r>
            <a:r>
              <a:rPr lang="en-US" sz="1500"/>
              <a:t>, a, Z)=(q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AZ), δ(q</a:t>
            </a:r>
            <a:r>
              <a:rPr baseline="-25000" lang="en-US" sz="1500"/>
              <a:t>0 </a:t>
            </a:r>
            <a:r>
              <a:rPr lang="en-US" sz="1500"/>
              <a:t>, b, A)=(q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AA), δ(q</a:t>
            </a:r>
            <a:r>
              <a:rPr baseline="-25000" lang="en-US" sz="1500"/>
              <a:t>0 </a:t>
            </a:r>
            <a:r>
              <a:rPr lang="en-US" sz="1500"/>
              <a:t>, a, A)=(q</a:t>
            </a:r>
            <a:r>
              <a:rPr baseline="-25000" lang="en-US" sz="1500"/>
              <a:t>1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500"/>
              <a:t>))</a:t>
            </a:r>
            <a:endParaRPr sz="1500"/>
          </a:p>
        </p:txBody>
      </p:sp>
      <p:sp>
        <p:nvSpPr>
          <p:cNvPr id="997" name="Google Shape;997;p7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998" name="Google Shape;998;p7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7010400" y="6019801"/>
            <a:ext cx="1981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Solution (Contd…):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1001" name="Google Shape;1001;p72"/>
          <p:cNvGraphicFramePr/>
          <p:nvPr/>
        </p:nvGraphicFramePr>
        <p:xfrm>
          <a:off x="1676400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2799275"/>
                <a:gridCol w="5735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800"/>
                        <a:buFont typeface="Verdana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δ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 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b="1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Z) = 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AB)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→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where 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will take all possible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values from Q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18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aseline="-25000" lang="en-US" sz="180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008000"/>
                          </a:solidFill>
                        </a:rPr>
                        <a:t>a</a:t>
                      </a:r>
                      <a:r>
                        <a:rPr lang="en-US" sz="1800"/>
                        <a:t>, Z)=(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18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b="0" lang="en-US" sz="1800"/>
                        <a:t>AZ)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8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9900CC"/>
                          </a:solidFill>
                        </a:rPr>
                        <a:t>0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8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8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8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8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8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8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 b="0" sz="18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Obtain CFG that generates the language accepted by the PDA M=({q</a:t>
            </a:r>
            <a:r>
              <a:rPr baseline="-25000" lang="en-US" sz="1500"/>
              <a:t>0 </a:t>
            </a:r>
            <a:r>
              <a:rPr lang="en-US" sz="1500"/>
              <a:t>,  q</a:t>
            </a:r>
            <a:r>
              <a:rPr baseline="-25000" lang="en-US" sz="1500"/>
              <a:t>1</a:t>
            </a:r>
            <a:r>
              <a:rPr lang="en-US" sz="1500"/>
              <a:t> }, {a, b}, {A, Z}, q</a:t>
            </a:r>
            <a:r>
              <a:rPr baseline="-25000" lang="en-US" sz="1500"/>
              <a:t>0</a:t>
            </a:r>
            <a:r>
              <a:rPr lang="en-US" sz="1500"/>
              <a:t> , Z , {q</a:t>
            </a:r>
            <a:r>
              <a:rPr baseline="-25000" lang="en-US" sz="1500"/>
              <a:t>1</a:t>
            </a:r>
            <a:r>
              <a:rPr lang="en-US" sz="1500"/>
              <a:t>} , {δ(q</a:t>
            </a:r>
            <a:r>
              <a:rPr baseline="-25000" lang="en-US" sz="1500"/>
              <a:t>0 </a:t>
            </a:r>
            <a:r>
              <a:rPr lang="en-US" sz="1500"/>
              <a:t>, a, Z)=(q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AZ), δ(q</a:t>
            </a:r>
            <a:r>
              <a:rPr baseline="-25000" lang="en-US" sz="1500"/>
              <a:t>0 </a:t>
            </a:r>
            <a:r>
              <a:rPr lang="en-US" sz="1500"/>
              <a:t>, b, A)=(q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AA), δ(q</a:t>
            </a:r>
            <a:r>
              <a:rPr baseline="-25000" lang="en-US" sz="1500"/>
              <a:t>0 </a:t>
            </a:r>
            <a:r>
              <a:rPr lang="en-US" sz="1500"/>
              <a:t>, a, A)=(q</a:t>
            </a:r>
            <a:r>
              <a:rPr baseline="-25000" lang="en-US" sz="1500"/>
              <a:t>1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500"/>
              <a:t>))</a:t>
            </a:r>
            <a:endParaRPr sz="1500"/>
          </a:p>
        </p:txBody>
      </p:sp>
      <p:sp>
        <p:nvSpPr>
          <p:cNvPr id="1007" name="Google Shape;1007;p7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08" name="Google Shape;1008;p7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9" name="Google Shape;1009;p73"/>
          <p:cNvSpPr txBox="1"/>
          <p:nvPr>
            <p:ph idx="12" type="sldNum"/>
          </p:nvPr>
        </p:nvSpPr>
        <p:spPr>
          <a:xfrm>
            <a:off x="7010400" y="6019801"/>
            <a:ext cx="1981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0" name="Google Shape;1010;p7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Solution (Contd…):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graphicFrame>
        <p:nvGraphicFramePr>
          <p:cNvPr id="1011" name="Google Shape;1011;p73"/>
          <p:cNvGraphicFramePr/>
          <p:nvPr/>
        </p:nvGraphicFramePr>
        <p:xfrm>
          <a:off x="1676400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2549350"/>
                <a:gridCol w="5223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δ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 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b="1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Z) = 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AB)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→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where 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will take all possible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values from Q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lang="en-US" sz="1600"/>
                        <a:t>δ(</a:t>
                      </a:r>
                      <a:r>
                        <a:rPr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US" sz="1600"/>
                        <a:t>, </a:t>
                      </a:r>
                      <a:r>
                        <a:rPr lang="en-US" sz="1600">
                          <a:solidFill>
                            <a:srgbClr val="008000"/>
                          </a:solidFill>
                        </a:rPr>
                        <a:t>a</a:t>
                      </a:r>
                      <a:r>
                        <a:rPr lang="en-US" sz="1600"/>
                        <a:t>, Z)=(</a:t>
                      </a:r>
                      <a:r>
                        <a:rPr lang="en-US" sz="16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1600"/>
                        <a:t>,</a:t>
                      </a:r>
                      <a:r>
                        <a:rPr b="1" lang="en-US" sz="1600"/>
                        <a:t> </a:t>
                      </a:r>
                      <a:r>
                        <a:rPr b="0" lang="en-US" sz="1600"/>
                        <a:t>AZ)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lang="en-US" sz="1600"/>
                        <a:t>δ(</a:t>
                      </a:r>
                      <a:r>
                        <a:rPr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US" sz="1600"/>
                        <a:t>, </a:t>
                      </a:r>
                      <a:r>
                        <a:rPr lang="en-US" sz="1600">
                          <a:solidFill>
                            <a:srgbClr val="008000"/>
                          </a:solidFill>
                        </a:rPr>
                        <a:t>b</a:t>
                      </a:r>
                      <a:r>
                        <a:rPr lang="en-US" sz="1600"/>
                        <a:t>, A)=(</a:t>
                      </a:r>
                      <a:r>
                        <a:rPr lang="en-US" sz="16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1600"/>
                        <a:t>,</a:t>
                      </a:r>
                      <a:r>
                        <a:rPr b="1" lang="en-US" sz="1600"/>
                        <a:t> </a:t>
                      </a:r>
                      <a:r>
                        <a:rPr b="0" lang="en-US" sz="1600"/>
                        <a:t>AA)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 b="0" i="0" sz="16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 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2" name="Google Shape;1012;p73"/>
          <p:cNvSpPr txBox="1"/>
          <p:nvPr/>
        </p:nvSpPr>
        <p:spPr>
          <a:xfrm>
            <a:off x="2057400" y="4964668"/>
            <a:ext cx="5317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 Symbol of the grammar is (q</a:t>
            </a:r>
            <a:r>
              <a:rPr baseline="-25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Zq</a:t>
            </a:r>
            <a:r>
              <a:rPr baseline="-25000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Obtain CFG that generates the language accepted by the PDA M=({q</a:t>
            </a:r>
            <a:r>
              <a:rPr baseline="-25000" lang="en-US" sz="1500"/>
              <a:t>0 </a:t>
            </a:r>
            <a:r>
              <a:rPr lang="en-US" sz="1500"/>
              <a:t>,  q</a:t>
            </a:r>
            <a:r>
              <a:rPr baseline="-25000" lang="en-US" sz="1500"/>
              <a:t>1</a:t>
            </a:r>
            <a:r>
              <a:rPr lang="en-US" sz="1500"/>
              <a:t> }, {a, b}, {A, Z}, q</a:t>
            </a:r>
            <a:r>
              <a:rPr baseline="-25000" lang="en-US" sz="1500"/>
              <a:t>0</a:t>
            </a:r>
            <a:r>
              <a:rPr lang="en-US" sz="1500"/>
              <a:t> , Z , {q</a:t>
            </a:r>
            <a:r>
              <a:rPr baseline="-25000" lang="en-US" sz="1500"/>
              <a:t>1</a:t>
            </a:r>
            <a:r>
              <a:rPr lang="en-US" sz="1500"/>
              <a:t>} , {δ(q</a:t>
            </a:r>
            <a:r>
              <a:rPr baseline="-25000" lang="en-US" sz="1500"/>
              <a:t>0 </a:t>
            </a:r>
            <a:r>
              <a:rPr lang="en-US" sz="1500"/>
              <a:t>, a, Z)=(q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AZ), δ(q</a:t>
            </a:r>
            <a:r>
              <a:rPr baseline="-25000" lang="en-US" sz="1500"/>
              <a:t>0 </a:t>
            </a:r>
            <a:r>
              <a:rPr lang="en-US" sz="1500"/>
              <a:t>, b, A)=(q</a:t>
            </a:r>
            <a:r>
              <a:rPr baseline="-25000" lang="en-US" sz="1500"/>
              <a:t>0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/>
              <a:t>AA), δ(q</a:t>
            </a:r>
            <a:r>
              <a:rPr baseline="-25000" lang="en-US" sz="1500"/>
              <a:t>0 </a:t>
            </a:r>
            <a:r>
              <a:rPr lang="en-US" sz="1500"/>
              <a:t>, a, A)=(q</a:t>
            </a:r>
            <a:r>
              <a:rPr baseline="-25000" lang="en-US" sz="1500"/>
              <a:t>1</a:t>
            </a:r>
            <a:r>
              <a:rPr lang="en-US" sz="1500"/>
              <a:t>,</a:t>
            </a:r>
            <a:r>
              <a:rPr b="1" lang="en-US" sz="1500"/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500"/>
              <a:t>))</a:t>
            </a:r>
            <a:endParaRPr sz="1500"/>
          </a:p>
        </p:txBody>
      </p:sp>
      <p:sp>
        <p:nvSpPr>
          <p:cNvPr id="1018" name="Google Shape;1018;p7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Solution (Contd…):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G=(V, T, P, S)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V= {(q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, 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, 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), 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       (q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, </a:t>
            </a:r>
            <a:r>
              <a:rPr lang="en-US" sz="2000">
                <a:solidFill>
                  <a:srgbClr val="000000"/>
                </a:solidFill>
              </a:rPr>
              <a:t>(q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Zq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) , (q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Aq</a:t>
            </a:r>
            <a:r>
              <a:rPr baseline="-25000" lang="en-US" sz="2000">
                <a:solidFill>
                  <a:srgbClr val="000000"/>
                </a:solidFill>
              </a:rPr>
              <a:t>0</a:t>
            </a:r>
            <a:r>
              <a:rPr lang="en-US" sz="2000">
                <a:solidFill>
                  <a:srgbClr val="000000"/>
                </a:solidFill>
              </a:rPr>
              <a:t>) , (q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Aq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) }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T={a, b}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P={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→ a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→ a(q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  |   a(q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→ a(q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  |   a(q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→ b(q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   |   b(q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→ b(q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   |   b(q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)(q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Aq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}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S=(q</a:t>
            </a:r>
            <a:r>
              <a:rPr baseline="-25000" lang="en-US" sz="2000">
                <a:solidFill>
                  <a:schemeClr val="dk1"/>
                </a:solidFill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Zq</a:t>
            </a:r>
            <a:r>
              <a:rPr baseline="-25000" lang="en-US" sz="2000">
                <a:solidFill>
                  <a:schemeClr val="dk1"/>
                </a:solidFill>
              </a:rPr>
              <a:t>1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19" name="Google Shape;1019;p7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20" name="Google Shape;1020;p7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21" name="Google Shape;1021;p7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027" name="Google Shape;1027;p7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Obtain CFG that generates the language accepted by the PDA</a:t>
            </a:r>
            <a:endParaRPr/>
          </a:p>
        </p:txBody>
      </p:sp>
      <p:sp>
        <p:nvSpPr>
          <p:cNvPr id="1028" name="Google Shape;1028;p7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29" name="Google Shape;1029;p7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0" name="Google Shape;1030;p7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1" name="Google Shape;1031;p75"/>
          <p:cNvSpPr txBox="1"/>
          <p:nvPr/>
        </p:nvSpPr>
        <p:spPr>
          <a:xfrm>
            <a:off x="2133600" y="2286001"/>
            <a:ext cx="3125984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1 ,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={A, Z}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endParaRPr baseline="-2500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Z)=(q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AZ)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b, A)=(q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Converting PDA to CFG: M=({ q</a:t>
            </a:r>
            <a:r>
              <a:rPr baseline="-25000" lang="en-US" sz="1400"/>
              <a:t>0 </a:t>
            </a:r>
            <a:r>
              <a:rPr lang="en-US" sz="1400"/>
              <a:t>,  q</a:t>
            </a:r>
            <a:r>
              <a:rPr baseline="-25000" lang="en-US" sz="1400"/>
              <a:t>1 , </a:t>
            </a:r>
            <a:r>
              <a:rPr lang="en-US" sz="1400"/>
              <a:t>q</a:t>
            </a:r>
            <a:r>
              <a:rPr baseline="-25000" lang="en-US" sz="1400"/>
              <a:t>2</a:t>
            </a:r>
            <a:r>
              <a:rPr lang="en-US" sz="1400"/>
              <a:t> }, {a, b}</a:t>
            </a:r>
            <a:r>
              <a:rPr b="1" lang="en-US" sz="1400"/>
              <a:t> , </a:t>
            </a:r>
            <a:r>
              <a:rPr lang="en-US" sz="1400"/>
              <a:t>{A, Z}, q</a:t>
            </a:r>
            <a:r>
              <a:rPr baseline="-25000" lang="en-US" sz="1400"/>
              <a:t>0 , </a:t>
            </a:r>
            <a:r>
              <a:rPr lang="en-US" sz="1400"/>
              <a:t>Z, {q</a:t>
            </a:r>
            <a:r>
              <a:rPr baseline="-25000" lang="en-US" sz="1400"/>
              <a:t>2</a:t>
            </a:r>
            <a:r>
              <a:rPr lang="en-US" sz="1400"/>
              <a:t>}, {</a:t>
            </a:r>
            <a:br>
              <a:rPr lang="en-US" sz="1400"/>
            </a:br>
            <a:r>
              <a:rPr lang="en-US" sz="1400"/>
              <a:t>δ(q</a:t>
            </a:r>
            <a:r>
              <a:rPr baseline="-25000" lang="en-US" sz="1400"/>
              <a:t>0 </a:t>
            </a:r>
            <a:r>
              <a:rPr lang="en-US" sz="1400"/>
              <a:t>, a, Z)=(q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AZ), δ(q</a:t>
            </a:r>
            <a:r>
              <a:rPr baseline="-25000" lang="en-US" sz="1400"/>
              <a:t>0 </a:t>
            </a:r>
            <a:r>
              <a:rPr lang="en-US" sz="1400"/>
              <a:t>, a, A)=(q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A), δ(q</a:t>
            </a:r>
            <a:r>
              <a:rPr baseline="-25000" lang="en-US" sz="1400"/>
              <a:t>0 </a:t>
            </a:r>
            <a:r>
              <a:rPr lang="en-US" sz="1400"/>
              <a:t>, b, A)=(q</a:t>
            </a:r>
            <a:r>
              <a:rPr baseline="-25000" lang="en-US" sz="1400"/>
              <a:t>1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), δ(q</a:t>
            </a:r>
            <a:r>
              <a:rPr baseline="-25000" lang="en-US" sz="1400"/>
              <a:t>0 </a:t>
            </a:r>
            <a:r>
              <a:rPr lang="en-US" sz="1400"/>
              <a:t>,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, Z)=(q</a:t>
            </a:r>
            <a:r>
              <a:rPr baseline="-25000" lang="en-US" sz="1400"/>
              <a:t>2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)}</a:t>
            </a:r>
            <a:endParaRPr/>
          </a:p>
        </p:txBody>
      </p:sp>
      <p:sp>
        <p:nvSpPr>
          <p:cNvPr id="1037" name="Google Shape;1037;p7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Solution: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To obtain CFG from the PDA, all transitions should be of the form 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δ</a:t>
            </a:r>
            <a:r>
              <a:rPr lang="en-US" sz="1800"/>
              <a:t>(</a:t>
            </a:r>
            <a:r>
              <a:rPr lang="en-US" sz="1800">
                <a:solidFill>
                  <a:srgbClr val="0000FF"/>
                </a:solidFill>
              </a:rPr>
              <a:t>q</a:t>
            </a:r>
            <a:r>
              <a:rPr baseline="-25000" lang="en-US" sz="1800">
                <a:solidFill>
                  <a:srgbClr val="0000FF"/>
                </a:solidFill>
              </a:rPr>
              <a:t>i </a:t>
            </a:r>
            <a:r>
              <a:rPr lang="en-US" sz="1800"/>
              <a:t>, </a:t>
            </a:r>
            <a:r>
              <a:rPr b="1" lang="en-US" sz="1800">
                <a:solidFill>
                  <a:srgbClr val="008000"/>
                </a:solidFill>
              </a:rPr>
              <a:t>a</a:t>
            </a:r>
            <a:r>
              <a:rPr lang="en-US" sz="1800"/>
              <a:t>, Z) = (</a:t>
            </a:r>
            <a:r>
              <a:rPr lang="en-US" sz="1800">
                <a:solidFill>
                  <a:srgbClr val="FF00FF"/>
                </a:solidFill>
              </a:rPr>
              <a:t>q</a:t>
            </a:r>
            <a:r>
              <a:rPr baseline="-25000" lang="en-US" sz="1800">
                <a:solidFill>
                  <a:srgbClr val="FF00FF"/>
                </a:solidFill>
              </a:rPr>
              <a:t>j</a:t>
            </a:r>
            <a:r>
              <a:rPr lang="en-US" sz="1800"/>
              <a:t>, AB)  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or 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δ(</a:t>
            </a:r>
            <a:r>
              <a:rPr lang="en-US" sz="1800">
                <a:solidFill>
                  <a:srgbClr val="FF00FF"/>
                </a:solidFill>
              </a:rPr>
              <a:t>q</a:t>
            </a:r>
            <a:r>
              <a:rPr baseline="-25000" lang="en-US" sz="1800">
                <a:solidFill>
                  <a:srgbClr val="FF00FF"/>
                </a:solidFill>
              </a:rPr>
              <a:t>i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,</a:t>
            </a:r>
            <a:r>
              <a:rPr lang="en-US" sz="1800">
                <a:solidFill>
                  <a:srgbClr val="008000"/>
                </a:solidFill>
              </a:rPr>
              <a:t> a</a:t>
            </a:r>
            <a:r>
              <a:rPr lang="en-US" sz="1800">
                <a:solidFill>
                  <a:schemeClr val="dk1"/>
                </a:solidFill>
              </a:rPr>
              <a:t>, Z) = (</a:t>
            </a:r>
            <a:r>
              <a:rPr lang="en-US" sz="1800">
                <a:solidFill>
                  <a:srgbClr val="9900CC"/>
                </a:solidFill>
              </a:rPr>
              <a:t>q</a:t>
            </a:r>
            <a:r>
              <a:rPr baseline="-25000" lang="en-US" sz="1800">
                <a:solidFill>
                  <a:srgbClr val="9900CC"/>
                </a:solidFill>
              </a:rPr>
              <a:t>j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b="1" lang="en-US" sz="1800">
                <a:solidFill>
                  <a:srgbClr val="FF0000"/>
                </a:solidFill>
              </a:rPr>
              <a:t>ε</a:t>
            </a:r>
            <a:r>
              <a:rPr lang="en-US" sz="1800">
                <a:solidFill>
                  <a:schemeClr val="dk1"/>
                </a:solidFill>
              </a:rPr>
              <a:t> )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In the given transitions except the second transition, all transitions are in the required form. So, let us take the second transition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δ(q</a:t>
            </a:r>
            <a:r>
              <a:rPr baseline="-25000" lang="en-US" sz="1800"/>
              <a:t>0 </a:t>
            </a:r>
            <a:r>
              <a:rPr lang="en-US" sz="1800"/>
              <a:t>, a, A)=(q</a:t>
            </a:r>
            <a:r>
              <a:rPr baseline="-25000" lang="en-US" sz="1800"/>
              <a:t>0</a:t>
            </a:r>
            <a:r>
              <a:rPr lang="en-US" sz="1800"/>
              <a:t>,</a:t>
            </a:r>
            <a:r>
              <a:rPr b="1" lang="en-US" sz="1800"/>
              <a:t> </a:t>
            </a:r>
            <a:r>
              <a:rPr lang="en-US" sz="1800"/>
              <a:t>A)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This transition indicates that when input symbol </a:t>
            </a:r>
            <a:r>
              <a:rPr b="1" lang="en-US" sz="1600"/>
              <a:t>a</a:t>
            </a:r>
            <a:r>
              <a:rPr lang="en-US" sz="1600"/>
              <a:t> is encountered and top stack symbol is A, the PDA remains in the state q</a:t>
            </a:r>
            <a:r>
              <a:rPr baseline="-25000" lang="en-US" sz="1600"/>
              <a:t>0</a:t>
            </a:r>
            <a:r>
              <a:rPr lang="en-US" sz="1600"/>
              <a:t> and contents of the stack are not altered. This can be interpreted as delete A from stack and insert A onto the stack. So once A is deleted from the stack we enter into a new state q</a:t>
            </a:r>
            <a:r>
              <a:rPr baseline="-25000" lang="en-US" sz="1600"/>
              <a:t>3</a:t>
            </a:r>
            <a:r>
              <a:rPr lang="en-US" sz="1600"/>
              <a:t>. But in state q</a:t>
            </a:r>
            <a:r>
              <a:rPr baseline="-25000" lang="en-US" sz="1600"/>
              <a:t>3</a:t>
            </a:r>
            <a:r>
              <a:rPr lang="en-US" sz="1600"/>
              <a:t> without consuming any input we add A  onto the stack. The corresponding transitions are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δ(q</a:t>
            </a:r>
            <a:r>
              <a:rPr baseline="-25000" lang="en-US" sz="1800"/>
              <a:t>0 </a:t>
            </a:r>
            <a:r>
              <a:rPr lang="en-US" sz="1800"/>
              <a:t>, a, A)=(q</a:t>
            </a:r>
            <a:r>
              <a:rPr baseline="-25000" lang="en-US" sz="1800"/>
              <a:t>3</a:t>
            </a:r>
            <a:r>
              <a:rPr lang="en-US" sz="1800"/>
              <a:t>,</a:t>
            </a:r>
            <a:r>
              <a:rPr b="1" lang="en-US" sz="1800"/>
              <a:t>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/>
              <a:t>)</a:t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δ(q</a:t>
            </a:r>
            <a:r>
              <a:rPr baseline="-25000" lang="en-US" sz="1800"/>
              <a:t>3 </a:t>
            </a:r>
            <a:r>
              <a:rPr lang="en-US" sz="1800"/>
              <a:t>,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/>
              <a:t>, Z)=(q</a:t>
            </a:r>
            <a:r>
              <a:rPr baseline="-25000" lang="en-US" sz="1800"/>
              <a:t>0</a:t>
            </a:r>
            <a:r>
              <a:rPr lang="en-US" sz="1800"/>
              <a:t>,</a:t>
            </a:r>
            <a:r>
              <a:rPr b="1" lang="en-US" sz="1800"/>
              <a:t> </a:t>
            </a:r>
            <a:r>
              <a:rPr lang="en-US" sz="1800"/>
              <a:t>AZ)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038" name="Google Shape;1038;p7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39" name="Google Shape;1039;p7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0" name="Google Shape;1040;p7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Converting PDA to CFG: M=({ q</a:t>
            </a:r>
            <a:r>
              <a:rPr baseline="-25000" lang="en-US" sz="1400"/>
              <a:t>0 </a:t>
            </a:r>
            <a:r>
              <a:rPr lang="en-US" sz="1400"/>
              <a:t>,  q</a:t>
            </a:r>
            <a:r>
              <a:rPr baseline="-25000" lang="en-US" sz="1400"/>
              <a:t>1 , </a:t>
            </a:r>
            <a:r>
              <a:rPr lang="en-US" sz="1400"/>
              <a:t>q</a:t>
            </a:r>
            <a:r>
              <a:rPr baseline="-25000" lang="en-US" sz="1400"/>
              <a:t>2</a:t>
            </a:r>
            <a:r>
              <a:rPr lang="en-US" sz="1400"/>
              <a:t> }, {a, b}</a:t>
            </a:r>
            <a:r>
              <a:rPr b="1" lang="en-US" sz="1400"/>
              <a:t> , </a:t>
            </a:r>
            <a:r>
              <a:rPr lang="en-US" sz="1400"/>
              <a:t>{A, Z}, q</a:t>
            </a:r>
            <a:r>
              <a:rPr baseline="-25000" lang="en-US" sz="1400"/>
              <a:t>0 , </a:t>
            </a:r>
            <a:r>
              <a:rPr lang="en-US" sz="1400"/>
              <a:t>Z, {q</a:t>
            </a:r>
            <a:r>
              <a:rPr baseline="-25000" lang="en-US" sz="1400"/>
              <a:t>2</a:t>
            </a:r>
            <a:r>
              <a:rPr lang="en-US" sz="1400"/>
              <a:t>}, {</a:t>
            </a:r>
            <a:br>
              <a:rPr lang="en-US" sz="1400"/>
            </a:br>
            <a:r>
              <a:rPr lang="en-US" sz="1400"/>
              <a:t>δ(q</a:t>
            </a:r>
            <a:r>
              <a:rPr baseline="-25000" lang="en-US" sz="1400"/>
              <a:t>0 </a:t>
            </a:r>
            <a:r>
              <a:rPr lang="en-US" sz="1400"/>
              <a:t>, a, Z)=(q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AZ), δ(q</a:t>
            </a:r>
            <a:r>
              <a:rPr baseline="-25000" lang="en-US" sz="1400"/>
              <a:t>0 </a:t>
            </a:r>
            <a:r>
              <a:rPr lang="en-US" sz="1400"/>
              <a:t>, a, A)=(q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A), δ(q</a:t>
            </a:r>
            <a:r>
              <a:rPr baseline="-25000" lang="en-US" sz="1400"/>
              <a:t>0 </a:t>
            </a:r>
            <a:r>
              <a:rPr lang="en-US" sz="1400"/>
              <a:t>, b, A)=(q</a:t>
            </a:r>
            <a:r>
              <a:rPr baseline="-25000" lang="en-US" sz="1400"/>
              <a:t>1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), δ(q</a:t>
            </a:r>
            <a:r>
              <a:rPr baseline="-25000" lang="en-US" sz="1400"/>
              <a:t>1 </a:t>
            </a:r>
            <a:r>
              <a:rPr lang="en-US" sz="1400"/>
              <a:t>,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, Z)=(q</a:t>
            </a:r>
            <a:r>
              <a:rPr baseline="-25000" lang="en-US" sz="1400"/>
              <a:t>2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)}</a:t>
            </a:r>
            <a:endParaRPr/>
          </a:p>
        </p:txBody>
      </p:sp>
      <p:sp>
        <p:nvSpPr>
          <p:cNvPr id="1046" name="Google Shape;1046;p7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Solution (Contd…):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 the given PDA can be written using the following transitions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a,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a, A)=(q</a:t>
            </a:r>
            <a:r>
              <a:rPr baseline="-25000" lang="en-US" sz="1600"/>
              <a:t>3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</a:t>
            </a:r>
            <a:endParaRPr sz="1600"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3 </a:t>
            </a:r>
            <a:r>
              <a:rPr lang="en-US" sz="1600"/>
              <a:t>,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b, A)=(q</a:t>
            </a:r>
            <a:r>
              <a:rPr baseline="-25000" lang="en-US" sz="1600"/>
              <a:t>1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1 </a:t>
            </a:r>
            <a:r>
              <a:rPr lang="en-US" sz="1600"/>
              <a:t>,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2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047" name="Google Shape;1047;p7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48" name="Google Shape;1048;p7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9" name="Google Shape;1049;p7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50" name="Google Shape;1050;p77"/>
          <p:cNvGraphicFramePr/>
          <p:nvPr/>
        </p:nvGraphicFramePr>
        <p:xfrm>
          <a:off x="1981201" y="3733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3352800"/>
                <a:gridCol w="3733800"/>
              </a:tblGrid>
              <a:tr h="13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δ(</a:t>
                      </a:r>
                      <a:r>
                        <a:rPr b="0" lang="en-US" sz="16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FF00FF"/>
                          </a:solidFill>
                        </a:rPr>
                        <a:t>i</a:t>
                      </a:r>
                      <a:r>
                        <a:rPr b="0" baseline="-2500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b="0" lang="en-US" sz="1600">
                          <a:solidFill>
                            <a:srgbClr val="008000"/>
                          </a:solidFill>
                        </a:rPr>
                        <a:t> a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, Z) = (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j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-US" sz="1600">
                          <a:solidFill>
                            <a:srgbClr val="FF0000"/>
                          </a:solidFill>
                        </a:rPr>
                        <a:t>ε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) 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FF00FF"/>
                          </a:solidFill>
                        </a:rPr>
                        <a:t>i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j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lang="en-US" sz="1600">
                          <a:solidFill>
                            <a:srgbClr val="008000"/>
                          </a:solidFill>
                        </a:rPr>
                        <a:t>a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0 </a:t>
                      </a:r>
                      <a:r>
                        <a:rPr lang="en-US" sz="1800"/>
                        <a:t>, a, A)=(q</a:t>
                      </a:r>
                      <a:r>
                        <a:rPr baseline="-25000" lang="en-US" sz="1800"/>
                        <a:t>3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b="1"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(q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Aq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→ a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0 </a:t>
                      </a:r>
                      <a:r>
                        <a:rPr lang="en-US" sz="1800"/>
                        <a:t>, b, A)=(q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b="1"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(q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Aq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) → 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, Z)=(q</a:t>
                      </a:r>
                      <a:r>
                        <a:rPr baseline="-25000" lang="en-US" sz="1800"/>
                        <a:t>2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(q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Zq</a:t>
                      </a:r>
                      <a:r>
                        <a:rPr b="0" baseline="-2500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Converting PDA to CFG: M=({ q</a:t>
            </a:r>
            <a:r>
              <a:rPr baseline="-25000" lang="en-US" sz="1400"/>
              <a:t>0 </a:t>
            </a:r>
            <a:r>
              <a:rPr lang="en-US" sz="1400"/>
              <a:t>,  q</a:t>
            </a:r>
            <a:r>
              <a:rPr baseline="-25000" lang="en-US" sz="1400"/>
              <a:t>1 , </a:t>
            </a:r>
            <a:r>
              <a:rPr lang="en-US" sz="1400"/>
              <a:t>q</a:t>
            </a:r>
            <a:r>
              <a:rPr baseline="-25000" lang="en-US" sz="1400"/>
              <a:t>2</a:t>
            </a:r>
            <a:r>
              <a:rPr lang="en-US" sz="1400"/>
              <a:t> }, {a, b}</a:t>
            </a:r>
            <a:r>
              <a:rPr b="1" lang="en-US" sz="1400"/>
              <a:t> , </a:t>
            </a:r>
            <a:r>
              <a:rPr lang="en-US" sz="1400"/>
              <a:t>{A, Z}, q</a:t>
            </a:r>
            <a:r>
              <a:rPr baseline="-25000" lang="en-US" sz="1400"/>
              <a:t>0 , </a:t>
            </a:r>
            <a:r>
              <a:rPr lang="en-US" sz="1400"/>
              <a:t>Z, {q</a:t>
            </a:r>
            <a:r>
              <a:rPr baseline="-25000" lang="en-US" sz="1400"/>
              <a:t>2</a:t>
            </a:r>
            <a:r>
              <a:rPr lang="en-US" sz="1400"/>
              <a:t>}, {</a:t>
            </a:r>
            <a:br>
              <a:rPr lang="en-US" sz="1400"/>
            </a:br>
            <a:r>
              <a:rPr lang="en-US" sz="1400"/>
              <a:t>δ(q</a:t>
            </a:r>
            <a:r>
              <a:rPr baseline="-25000" lang="en-US" sz="1400"/>
              <a:t>0 </a:t>
            </a:r>
            <a:r>
              <a:rPr lang="en-US" sz="1400"/>
              <a:t>, a, Z)=(q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AZ), δ(q</a:t>
            </a:r>
            <a:r>
              <a:rPr baseline="-25000" lang="en-US" sz="1400"/>
              <a:t>0 </a:t>
            </a:r>
            <a:r>
              <a:rPr lang="en-US" sz="1400"/>
              <a:t>, a, A)=(q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A), δ(q</a:t>
            </a:r>
            <a:r>
              <a:rPr baseline="-25000" lang="en-US" sz="1400"/>
              <a:t>0 </a:t>
            </a:r>
            <a:r>
              <a:rPr lang="en-US" sz="1400"/>
              <a:t>, b, A)=(q</a:t>
            </a:r>
            <a:r>
              <a:rPr baseline="-25000" lang="en-US" sz="1400"/>
              <a:t>1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), δ(q</a:t>
            </a:r>
            <a:r>
              <a:rPr baseline="-25000" lang="en-US" sz="1400"/>
              <a:t>1 </a:t>
            </a:r>
            <a:r>
              <a:rPr lang="en-US" sz="1400"/>
              <a:t>,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, Z)=(q</a:t>
            </a:r>
            <a:r>
              <a:rPr baseline="-25000" lang="en-US" sz="1400"/>
              <a:t>2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)}</a:t>
            </a:r>
            <a:endParaRPr/>
          </a:p>
        </p:txBody>
      </p:sp>
      <p:sp>
        <p:nvSpPr>
          <p:cNvPr id="1056" name="Google Shape;1056;p7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Solution (Contd…):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 the given PDA can be written using the following transitions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a,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 , δ(q</a:t>
            </a:r>
            <a:r>
              <a:rPr baseline="-25000" lang="en-US" sz="1600"/>
              <a:t>0 </a:t>
            </a:r>
            <a:r>
              <a:rPr lang="en-US" sz="1600"/>
              <a:t>, a, A)=(q</a:t>
            </a:r>
            <a:r>
              <a:rPr baseline="-25000" lang="en-US" sz="1600"/>
              <a:t>3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), δ(q</a:t>
            </a:r>
            <a:r>
              <a:rPr baseline="-25000" lang="en-US" sz="1600"/>
              <a:t>3 </a:t>
            </a:r>
            <a:r>
              <a:rPr lang="en-US" sz="1600"/>
              <a:t>,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b, A)=(q</a:t>
            </a:r>
            <a:r>
              <a:rPr baseline="-25000" lang="en-US" sz="1600"/>
              <a:t>1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 , δ(q</a:t>
            </a:r>
            <a:r>
              <a:rPr baseline="-25000" lang="en-US" sz="1600"/>
              <a:t>1 </a:t>
            </a:r>
            <a:r>
              <a:rPr lang="en-US" sz="1600"/>
              <a:t>,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2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057" name="Google Shape;1057;p7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58" name="Google Shape;1058;p7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9" name="Google Shape;1059;p7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60" name="Google Shape;1060;p78"/>
          <p:cNvGraphicFramePr/>
          <p:nvPr/>
        </p:nvGraphicFramePr>
        <p:xfrm>
          <a:off x="1981200" y="256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2549350"/>
                <a:gridCol w="52230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δ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 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b="1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Z) = 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AB)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→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where 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b="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will take all possible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values from Q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lang="en-US" sz="1600"/>
                        <a:t>δ(</a:t>
                      </a:r>
                      <a:r>
                        <a:rPr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 </a:t>
                      </a:r>
                      <a:r>
                        <a:rPr lang="en-US" sz="1600"/>
                        <a:t>, </a:t>
                      </a:r>
                      <a:r>
                        <a:rPr lang="en-US" sz="1600">
                          <a:solidFill>
                            <a:srgbClr val="008000"/>
                          </a:solidFill>
                        </a:rPr>
                        <a:t>a</a:t>
                      </a:r>
                      <a:r>
                        <a:rPr lang="en-US" sz="1600"/>
                        <a:t>, Z)=(</a:t>
                      </a:r>
                      <a:r>
                        <a:rPr lang="en-US" sz="16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16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1600"/>
                        <a:t>,</a:t>
                      </a:r>
                      <a:r>
                        <a:rPr b="1" lang="en-US" sz="1600"/>
                        <a:t> </a:t>
                      </a:r>
                      <a:r>
                        <a:rPr b="0" lang="en-US" sz="1600"/>
                        <a:t>AZ)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6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6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2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6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t/>
                      </a:r>
                      <a:endParaRPr b="0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Verdana"/>
                        <a:buNone/>
                      </a:pP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6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3333FF"/>
                          </a:solidFill>
                        </a:rPr>
                        <a:t>0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6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600">
                          <a:solidFill>
                            <a:srgbClr val="9900CC"/>
                          </a:solidFill>
                        </a:rPr>
                        <a:t>3</a:t>
                      </a:r>
                      <a:r>
                        <a:rPr b="0" lang="en-US" sz="16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600"/>
                        <a:buFont typeface="Verdana"/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6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6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6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sz="16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Converting PDA to CFG: M=({ q</a:t>
            </a:r>
            <a:r>
              <a:rPr baseline="-25000" lang="en-US" sz="1400"/>
              <a:t>0 </a:t>
            </a:r>
            <a:r>
              <a:rPr lang="en-US" sz="1400"/>
              <a:t>,  q</a:t>
            </a:r>
            <a:r>
              <a:rPr baseline="-25000" lang="en-US" sz="1400"/>
              <a:t>1 , </a:t>
            </a:r>
            <a:r>
              <a:rPr lang="en-US" sz="1400"/>
              <a:t>q</a:t>
            </a:r>
            <a:r>
              <a:rPr baseline="-25000" lang="en-US" sz="1400"/>
              <a:t>2</a:t>
            </a:r>
            <a:r>
              <a:rPr lang="en-US" sz="1400"/>
              <a:t> }, {a, b}</a:t>
            </a:r>
            <a:r>
              <a:rPr b="1" lang="en-US" sz="1400"/>
              <a:t> , </a:t>
            </a:r>
            <a:r>
              <a:rPr lang="en-US" sz="1400"/>
              <a:t>{A, Z}, q</a:t>
            </a:r>
            <a:r>
              <a:rPr baseline="-25000" lang="en-US" sz="1400"/>
              <a:t>0 , </a:t>
            </a:r>
            <a:r>
              <a:rPr lang="en-US" sz="1400"/>
              <a:t>Z, {q</a:t>
            </a:r>
            <a:r>
              <a:rPr baseline="-25000" lang="en-US" sz="1400"/>
              <a:t>2</a:t>
            </a:r>
            <a:r>
              <a:rPr lang="en-US" sz="1400"/>
              <a:t>}, {</a:t>
            </a:r>
            <a:br>
              <a:rPr lang="en-US" sz="1400"/>
            </a:br>
            <a:r>
              <a:rPr lang="en-US" sz="1400"/>
              <a:t>δ(q</a:t>
            </a:r>
            <a:r>
              <a:rPr baseline="-25000" lang="en-US" sz="1400"/>
              <a:t>0 </a:t>
            </a:r>
            <a:r>
              <a:rPr lang="en-US" sz="1400"/>
              <a:t>, a, Z)=(q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AZ), δ(q</a:t>
            </a:r>
            <a:r>
              <a:rPr baseline="-25000" lang="en-US" sz="1400"/>
              <a:t>0 </a:t>
            </a:r>
            <a:r>
              <a:rPr lang="en-US" sz="1400"/>
              <a:t>, a, A)=(q</a:t>
            </a:r>
            <a:r>
              <a:rPr baseline="-25000" lang="en-US" sz="1400"/>
              <a:t>0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400"/>
              <a:t>A), δ(q</a:t>
            </a:r>
            <a:r>
              <a:rPr baseline="-25000" lang="en-US" sz="1400"/>
              <a:t>0 </a:t>
            </a:r>
            <a:r>
              <a:rPr lang="en-US" sz="1400"/>
              <a:t>, b, A)=(q</a:t>
            </a:r>
            <a:r>
              <a:rPr baseline="-25000" lang="en-US" sz="1400"/>
              <a:t>1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b="1"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), δ(q</a:t>
            </a:r>
            <a:r>
              <a:rPr baseline="-25000" lang="en-US" sz="1400"/>
              <a:t>1 </a:t>
            </a:r>
            <a:r>
              <a:rPr lang="en-US" sz="1400"/>
              <a:t>,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, Z)=(q</a:t>
            </a:r>
            <a:r>
              <a:rPr baseline="-25000" lang="en-US" sz="1400"/>
              <a:t>2</a:t>
            </a:r>
            <a:r>
              <a:rPr lang="en-US" sz="1400"/>
              <a:t>,</a:t>
            </a:r>
            <a:r>
              <a:rPr b="1" lang="en-US" sz="1400"/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400"/>
              <a:t>)}</a:t>
            </a:r>
            <a:endParaRPr/>
          </a:p>
        </p:txBody>
      </p:sp>
      <p:sp>
        <p:nvSpPr>
          <p:cNvPr id="1066" name="Google Shape;1066;p7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Solution (Contd…):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So the given PDA can be written using the following transitions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a,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 , δ(q</a:t>
            </a:r>
            <a:r>
              <a:rPr baseline="-25000" lang="en-US" sz="1600"/>
              <a:t>0 </a:t>
            </a:r>
            <a:r>
              <a:rPr lang="en-US" sz="1600"/>
              <a:t>, a, A)=(q</a:t>
            </a:r>
            <a:r>
              <a:rPr baseline="-25000" lang="en-US" sz="1600"/>
              <a:t>3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), δ(q</a:t>
            </a:r>
            <a:r>
              <a:rPr baseline="-25000" lang="en-US" sz="1600"/>
              <a:t>3 </a:t>
            </a:r>
            <a:r>
              <a:rPr lang="en-US" sz="1600"/>
              <a:t>,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0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1600"/>
              <a:t>AZ)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δ(q</a:t>
            </a:r>
            <a:r>
              <a:rPr baseline="-25000" lang="en-US" sz="1600"/>
              <a:t>0 </a:t>
            </a:r>
            <a:r>
              <a:rPr lang="en-US" sz="1600"/>
              <a:t>, b, A)=(q</a:t>
            </a:r>
            <a:r>
              <a:rPr baseline="-25000" lang="en-US" sz="1600"/>
              <a:t>1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 , δ(q</a:t>
            </a:r>
            <a:r>
              <a:rPr baseline="-25000" lang="en-US" sz="1600"/>
              <a:t>1 </a:t>
            </a:r>
            <a:r>
              <a:rPr lang="en-US" sz="1600"/>
              <a:t>,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, Z)=(q</a:t>
            </a:r>
            <a:r>
              <a:rPr baseline="-25000" lang="en-US" sz="1600"/>
              <a:t>2</a:t>
            </a:r>
            <a:r>
              <a:rPr lang="en-US" sz="1600"/>
              <a:t>,</a:t>
            </a:r>
            <a:r>
              <a:rPr b="1" lang="en-US" sz="1600"/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/>
              <a:t>)</a:t>
            </a:r>
            <a:endParaRPr/>
          </a:p>
          <a:p>
            <a:pPr indent="0" lvl="0" marL="0" rtl="0" algn="just"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1067" name="Google Shape;1067;p7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68" name="Google Shape;1068;p7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9" name="Google Shape;1069;p7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70" name="Google Shape;1070;p79"/>
          <p:cNvGraphicFramePr/>
          <p:nvPr/>
        </p:nvGraphicFramePr>
        <p:xfrm>
          <a:off x="1981200" y="256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2404775"/>
                <a:gridCol w="60534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δ of the form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400"/>
                        <a:buFont typeface="Verdana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δ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 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b="1" i="0" lang="en-US" sz="14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Z) = 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AB)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Resulting Production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00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→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0" i="0" lang="en-US" sz="1400" u="none" cap="none" strike="noStrike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3366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where 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k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and </a:t>
                      </a:r>
                      <a:r>
                        <a:rPr b="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will take all possible values from Q</a:t>
                      </a:r>
                      <a:endParaRPr b="0" sz="14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lang="en-US" sz="1400"/>
                        <a:t>δ(</a:t>
                      </a:r>
                      <a:r>
                        <a:rPr lang="en-US" sz="14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aseline="-25000" lang="en-US" sz="1400">
                          <a:solidFill>
                            <a:srgbClr val="3333FF"/>
                          </a:solidFill>
                        </a:rPr>
                        <a:t>3</a:t>
                      </a:r>
                      <a:r>
                        <a:rPr baseline="-25000" lang="en-US" sz="1400"/>
                        <a:t> </a:t>
                      </a:r>
                      <a:r>
                        <a:rPr lang="en-US" sz="1400"/>
                        <a:t>, </a:t>
                      </a:r>
                      <a:r>
                        <a:rPr b="1" lang="en-US" sz="1400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400"/>
                        <a:t>, Z)=(</a:t>
                      </a:r>
                      <a:r>
                        <a:rPr lang="en-US" sz="1400">
                          <a:solidFill>
                            <a:srgbClr val="FF00FF"/>
                          </a:solidFill>
                        </a:rPr>
                        <a:t>q</a:t>
                      </a:r>
                      <a:r>
                        <a:rPr baseline="-25000" lang="en-US" sz="1400">
                          <a:solidFill>
                            <a:srgbClr val="FF00FF"/>
                          </a:solidFill>
                        </a:rPr>
                        <a:t>0</a:t>
                      </a:r>
                      <a:r>
                        <a:rPr lang="en-US" sz="1400"/>
                        <a:t>,</a:t>
                      </a:r>
                      <a:r>
                        <a:rPr b="1" lang="en-US" sz="1400"/>
                        <a:t> </a:t>
                      </a:r>
                      <a:r>
                        <a:rPr lang="en-US" sz="1400"/>
                        <a:t>AZ)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4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3333FF"/>
                          </a:solidFill>
                        </a:rPr>
                        <a:t>3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9900CC"/>
                          </a:solidFill>
                        </a:rPr>
                        <a:t>0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4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4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3333FF"/>
                          </a:solidFill>
                        </a:rPr>
                        <a:t>3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9900CC"/>
                          </a:solidFill>
                        </a:rPr>
                        <a:t>1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4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4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3333FF"/>
                          </a:solidFill>
                        </a:rPr>
                        <a:t>3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9900CC"/>
                          </a:solidFill>
                        </a:rPr>
                        <a:t>2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i="0" sz="1400" u="none" cap="none" strike="noStrike">
                        <a:solidFill>
                          <a:srgbClr val="C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t/>
                      </a:r>
                      <a:endParaRPr b="0" sz="1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Verdana"/>
                        <a:buNone/>
                      </a:pP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b="0" lang="en-US" sz="1400">
                          <a:solidFill>
                            <a:srgbClr val="3333FF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3333FF"/>
                          </a:solidFill>
                        </a:rPr>
                        <a:t>3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en-US" sz="1400">
                          <a:solidFill>
                            <a:srgbClr val="9900CC"/>
                          </a:solidFill>
                        </a:rPr>
                        <a:t>q</a:t>
                      </a:r>
                      <a:r>
                        <a:rPr b="0" baseline="-25000" lang="en-US" sz="1400">
                          <a:solidFill>
                            <a:srgbClr val="9900CC"/>
                          </a:solidFill>
                        </a:rPr>
                        <a:t>3</a:t>
                      </a:r>
                      <a:r>
                        <a:rPr b="0" lang="en-US" sz="1400">
                          <a:solidFill>
                            <a:schemeClr val="dk1"/>
                          </a:solidFill>
                        </a:rPr>
                        <a:t>) →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Verdana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            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r>
                        <a:rPr b="0" i="0" lang="en-US" sz="1400" u="none" cap="none" strike="noStrike">
                          <a:solidFill>
                            <a:srgbClr val="C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|  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</a:t>
                      </a:r>
                      <a:r>
                        <a:rPr b="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00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)(</a:t>
                      </a:r>
                      <a:r>
                        <a:rPr b="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FF3B3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rgbClr val="003366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</a:t>
                      </a:r>
                      <a:r>
                        <a:rPr b="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</a:t>
                      </a:r>
                      <a:r>
                        <a:rPr b="0" baseline="-25000" i="0" lang="en-US" sz="1400" u="none" cap="none" strike="noStrike">
                          <a:solidFill>
                            <a:srgbClr val="9900C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) </a:t>
                      </a:r>
                      <a:endParaRPr b="0" sz="1400">
                        <a:solidFill>
                          <a:srgbClr val="008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1" name="Google Shape;1071;p79"/>
          <p:cNvSpPr txBox="1"/>
          <p:nvPr/>
        </p:nvSpPr>
        <p:spPr>
          <a:xfrm>
            <a:off x="2590800" y="5867400"/>
            <a:ext cx="48050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 Symbol of the grammar is 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Formal Definition of PDA</a:t>
            </a:r>
            <a:endParaRPr/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P=(Q, ∑ , Γ , q</a:t>
            </a:r>
            <a:r>
              <a:rPr baseline="-25000" lang="en-US" sz="2000"/>
              <a:t>0</a:t>
            </a:r>
            <a:r>
              <a:rPr lang="en-US" sz="2000"/>
              <a:t>, Z</a:t>
            </a:r>
            <a:r>
              <a:rPr baseline="-25000" lang="en-US" sz="2000"/>
              <a:t>0</a:t>
            </a:r>
            <a:r>
              <a:rPr lang="en-US" sz="2000"/>
              <a:t>, δ, F)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Q is the set of </a:t>
            </a:r>
            <a:r>
              <a:rPr b="1" lang="en-US" sz="2000"/>
              <a:t>states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∑ is the set of </a:t>
            </a:r>
            <a:r>
              <a:rPr b="1" lang="en-US" sz="2000"/>
              <a:t>input alphabet 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Γ is the set of symbols called </a:t>
            </a:r>
            <a:r>
              <a:rPr b="1" lang="en-US" sz="2000"/>
              <a:t>stack alphabet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q</a:t>
            </a:r>
            <a:r>
              <a:rPr baseline="-25000" lang="en-US" sz="2000"/>
              <a:t>0</a:t>
            </a:r>
            <a:r>
              <a:rPr lang="en-US" sz="2000"/>
              <a:t> ∈ Q , is the initial state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Z</a:t>
            </a:r>
            <a:r>
              <a:rPr baseline="-25000" lang="en-US" sz="2000"/>
              <a:t>0</a:t>
            </a:r>
            <a:r>
              <a:rPr lang="en-US" sz="2000"/>
              <a:t> ∈ Γ, is the initial symbol on the stack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F is the set of final states</a:t>
            </a:r>
            <a:endParaRPr/>
          </a:p>
          <a:p>
            <a:pPr indent="-469900" lvl="0" marL="469900" rtl="0" algn="l">
              <a:spcBef>
                <a:spcPts val="400"/>
              </a:spcBef>
              <a:spcAft>
                <a:spcPts val="0"/>
              </a:spcAft>
              <a:buSzPts val="2000"/>
              <a:buChar char="□"/>
            </a:pPr>
            <a:r>
              <a:rPr lang="en-US" sz="2000"/>
              <a:t>δ is a transition function which maps Q x {Σ ∪ </a:t>
            </a:r>
            <a:r>
              <a:rPr b="1" lang="en-US" sz="2000"/>
              <a:t>ε</a:t>
            </a:r>
            <a:r>
              <a:rPr lang="en-US" sz="2000"/>
              <a:t>} x Γ into Q x Γ*. In a given state, PDA will read input symbol and stack symbol (top of the stack) and move to a new state and change the symbol of stack.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δ</a:t>
            </a:r>
            <a:r>
              <a:rPr lang="en-US" sz="1800"/>
              <a:t>(State, Input Symbol, Stack Symbol)=(Next State, Stack Symbol)</a:t>
            </a:r>
            <a:endParaRPr/>
          </a:p>
        </p:txBody>
      </p:sp>
      <p:sp>
        <p:nvSpPr>
          <p:cNvPr id="190" name="Google Shape;190;p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91" name="Google Shape;191;p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78" name="Google Shape;1078;p8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79" name="Google Shape;1079;p8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0" name="Google Shape;1080;p8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1" name="Google Shape;1081;p80"/>
          <p:cNvPicPr preferRelativeResize="0"/>
          <p:nvPr/>
        </p:nvPicPr>
        <p:blipFill rotWithShape="1">
          <a:blip r:embed="rId3">
            <a:alphaModFix/>
          </a:blip>
          <a:srcRect b="5409" l="0" r="0" t="0"/>
          <a:stretch/>
        </p:blipFill>
        <p:spPr>
          <a:xfrm rot="-5400000">
            <a:off x="2218944" y="67056"/>
            <a:ext cx="6019800" cy="634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88" name="Google Shape;1088;p8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89" name="Google Shape;1089;p8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0" name="Google Shape;1090;p8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1" name="Google Shape;10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308100" y="1206500"/>
            <a:ext cx="5994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98" name="Google Shape;1098;p8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099" name="Google Shape;1099;p8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0" name="Google Shape;1100;p8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82"/>
          <p:cNvPicPr preferRelativeResize="0"/>
          <p:nvPr/>
        </p:nvPicPr>
        <p:blipFill rotWithShape="1">
          <a:blip r:embed="rId3">
            <a:alphaModFix/>
          </a:blip>
          <a:srcRect b="0" l="14562" r="0" t="0"/>
          <a:stretch/>
        </p:blipFill>
        <p:spPr>
          <a:xfrm rot="-5400000">
            <a:off x="1831059" y="1521743"/>
            <a:ext cx="4953000" cy="4347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Greibach Normal Form (GNF)</a:t>
            </a:r>
            <a:endParaRPr/>
          </a:p>
        </p:txBody>
      </p:sp>
      <p:sp>
        <p:nvSpPr>
          <p:cNvPr id="1107" name="Google Shape;1107;p8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In Greibach Normal Form (GNF), there is a restriction on the terminals and variables appearing on the right hand side of the production.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A CFG G = (V, T, P, S) is said to be in GNF if every production is of the form 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0000"/>
                </a:solidFill>
              </a:rPr>
              <a:t>                           </a:t>
            </a:r>
            <a:r>
              <a:rPr b="1" lang="en-US" sz="2400">
                <a:solidFill>
                  <a:srgbClr val="FF00FF"/>
                </a:solidFill>
              </a:rPr>
              <a:t>A</a:t>
            </a:r>
            <a:r>
              <a:rPr b="1" lang="en-US" sz="2400">
                <a:solidFill>
                  <a:srgbClr val="FF0000"/>
                </a:solidFill>
              </a:rPr>
              <a:t> → </a:t>
            </a:r>
            <a:r>
              <a:rPr b="1" lang="en-US" sz="2400">
                <a:solidFill>
                  <a:srgbClr val="0000FF"/>
                </a:solidFill>
              </a:rPr>
              <a:t>a</a:t>
            </a:r>
            <a:r>
              <a:rPr b="1" lang="en-US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⍺</a:t>
            </a:r>
            <a:r>
              <a:rPr b="1" lang="en-US" sz="2400"/>
              <a:t>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where </a:t>
            </a:r>
            <a:r>
              <a:rPr lang="en-US" sz="2000">
                <a:solidFill>
                  <a:srgbClr val="0000FF"/>
                </a:solidFill>
              </a:rPr>
              <a:t>a</a:t>
            </a:r>
            <a:r>
              <a:rPr lang="en-US" sz="2000"/>
              <a:t> ∈ T and </a:t>
            </a:r>
            <a:r>
              <a:rPr lang="en-US" sz="2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⍺</a:t>
            </a:r>
            <a:r>
              <a:rPr lang="en-US" sz="2000"/>
              <a:t> ∈ V ∗ , i.e., </a:t>
            </a:r>
            <a:r>
              <a:rPr lang="en-US" sz="2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⍺</a:t>
            </a:r>
            <a:r>
              <a:rPr lang="en-US" sz="2000"/>
              <a:t> is a string of zero or more variables.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The first symbol on the right hand side of the production must be a terminal and it can be followed by zero or more Variables.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If Grammar is in GNF, it can be easily converted into Push Down Automata (PDA), which accepts Context Free Languages</a:t>
            </a:r>
            <a:endParaRPr/>
          </a:p>
        </p:txBody>
      </p:sp>
      <p:sp>
        <p:nvSpPr>
          <p:cNvPr id="1108" name="Google Shape;1108;p8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09" name="Google Shape;1109;p8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0" name="Google Shape;1110;p8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Procedure for converting CFG to PDA</a:t>
            </a:r>
            <a:endParaRPr/>
          </a:p>
        </p:txBody>
      </p:sp>
      <p:sp>
        <p:nvSpPr>
          <p:cNvPr id="1116" name="Google Shape;1116;p8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Given any grammar, first obtain the grammar in GNF (Greibach Normal Form) and then obtain PDA.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The steps to be followed to convert a grammar G=(V,T,P,S) to its equivalent PDA are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1. </a:t>
            </a:r>
            <a:r>
              <a:rPr lang="en-US" sz="1800"/>
              <a:t>Convert the grammar to GNF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2.</a:t>
            </a:r>
            <a:r>
              <a:rPr lang="en-US" sz="1800"/>
              <a:t> Let </a:t>
            </a:r>
            <a:r>
              <a:rPr b="1" lang="en-US" sz="1800"/>
              <a:t>q</a:t>
            </a:r>
            <a:r>
              <a:rPr b="1" baseline="-25000" lang="en-US" sz="1800"/>
              <a:t>0</a:t>
            </a:r>
            <a:r>
              <a:rPr lang="en-US" sz="1800"/>
              <a:t> be the start state and </a:t>
            </a:r>
            <a:r>
              <a:rPr b="1" lang="en-US" sz="1800"/>
              <a:t>z</a:t>
            </a:r>
            <a:r>
              <a:rPr b="1" baseline="-25000" lang="en-US" sz="1800"/>
              <a:t>0</a:t>
            </a:r>
            <a:r>
              <a:rPr lang="en-US" sz="1800"/>
              <a:t> is initial symbol on stack. Without consuming any input, push the start symbol </a:t>
            </a:r>
            <a:r>
              <a:rPr b="1" lang="en-US" sz="1800"/>
              <a:t>S</a:t>
            </a:r>
            <a:r>
              <a:rPr lang="en-US" sz="1800"/>
              <a:t> onto the stack and change state to </a:t>
            </a:r>
            <a:r>
              <a:rPr b="1" lang="en-US" sz="1800"/>
              <a:t>q</a:t>
            </a:r>
            <a:r>
              <a:rPr b="1" baseline="-25000" lang="en-US" sz="1800"/>
              <a:t>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The transition for this can be δ(q</a:t>
            </a:r>
            <a:r>
              <a:rPr baseline="-25000" lang="en-US" sz="1800"/>
              <a:t>0</a:t>
            </a:r>
            <a:r>
              <a:rPr lang="en-US" sz="1800"/>
              <a:t>, </a:t>
            </a:r>
            <a:r>
              <a:rPr b="1" lang="en-US" sz="1800"/>
              <a:t>ε</a:t>
            </a:r>
            <a:r>
              <a:rPr lang="en-US" sz="1800"/>
              <a:t>, z</a:t>
            </a:r>
            <a:r>
              <a:rPr baseline="-25000" lang="en-US" sz="1800"/>
              <a:t>0</a:t>
            </a:r>
            <a:r>
              <a:rPr lang="en-US" sz="1800"/>
              <a:t>)=(q</a:t>
            </a:r>
            <a:r>
              <a:rPr baseline="-25000" lang="en-US" sz="1800"/>
              <a:t>1</a:t>
            </a:r>
            <a:r>
              <a:rPr lang="en-US" sz="1800"/>
              <a:t>,Sz</a:t>
            </a:r>
            <a:r>
              <a:rPr baseline="-25000" lang="en-US" sz="1800"/>
              <a:t>0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3.</a:t>
            </a:r>
            <a:r>
              <a:rPr lang="en-US" sz="1800"/>
              <a:t> For each production of the form A -&gt; a</a:t>
            </a:r>
            <a:r>
              <a:rPr b="1" lang="en-US" sz="1800"/>
              <a:t>β </a:t>
            </a:r>
            <a:r>
              <a:rPr lang="en-US" sz="1800"/>
              <a:t>introduce the transition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  δ(q</a:t>
            </a:r>
            <a:r>
              <a:rPr baseline="-25000" lang="en-US" sz="1800"/>
              <a:t>1 </a:t>
            </a:r>
            <a:r>
              <a:rPr lang="en-US" sz="1800"/>
              <a:t>, a, A)=(q</a:t>
            </a:r>
            <a:r>
              <a:rPr baseline="-25000" lang="en-US" sz="1800"/>
              <a:t>1</a:t>
            </a:r>
            <a:r>
              <a:rPr lang="en-US" sz="1800"/>
              <a:t>,</a:t>
            </a:r>
            <a:r>
              <a:rPr b="1" lang="en-US" sz="1800"/>
              <a:t> β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4.</a:t>
            </a:r>
            <a:r>
              <a:rPr lang="en-US" sz="1800"/>
              <a:t> Finally, in state q</a:t>
            </a:r>
            <a:r>
              <a:rPr baseline="-25000" lang="en-US" sz="1800"/>
              <a:t>1</a:t>
            </a:r>
            <a:r>
              <a:rPr lang="en-US" sz="1800"/>
              <a:t> , without consuming any input change the state to q</a:t>
            </a:r>
            <a:r>
              <a:rPr baseline="-25000" lang="en-US" sz="1800"/>
              <a:t>f</a:t>
            </a:r>
            <a:r>
              <a:rPr lang="en-US" sz="1800"/>
              <a:t> which is an accepting state. The transition can be of the form δ(q</a:t>
            </a:r>
            <a:r>
              <a:rPr baseline="-25000" lang="en-US" sz="1800"/>
              <a:t>1 </a:t>
            </a:r>
            <a:r>
              <a:rPr lang="en-US" sz="1800"/>
              <a:t>, </a:t>
            </a:r>
            <a:r>
              <a:rPr b="1" lang="en-US" sz="1800"/>
              <a:t>ε</a:t>
            </a:r>
            <a:r>
              <a:rPr lang="en-US" sz="1800"/>
              <a:t>, z</a:t>
            </a:r>
            <a:r>
              <a:rPr baseline="-25000" lang="en-US" sz="1800"/>
              <a:t>0</a:t>
            </a:r>
            <a:r>
              <a:rPr lang="en-US" sz="1800"/>
              <a:t>)=(q</a:t>
            </a:r>
            <a:r>
              <a:rPr baseline="-25000" lang="en-US" sz="1800"/>
              <a:t>f</a:t>
            </a:r>
            <a:r>
              <a:rPr lang="en-US" sz="1800"/>
              <a:t>,</a:t>
            </a:r>
            <a:r>
              <a:rPr b="1" lang="en-US" sz="1800"/>
              <a:t> z</a:t>
            </a:r>
            <a:r>
              <a:rPr b="1" baseline="-25000" lang="en-US" sz="1800"/>
              <a:t>0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17" name="Google Shape;1117;p8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18" name="Google Shape;1118;p8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9" name="Google Shape;1119;p8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5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125" name="Google Shape;1125;p85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Convert following Grammar to PDA. Show the instantaneous description for the string “aabba”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S  → aABC</a:t>
            </a:r>
            <a:endParaRPr sz="2400"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 → aB | a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  → bA | b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  → a</a:t>
            </a:r>
            <a:endParaRPr/>
          </a:p>
        </p:txBody>
      </p:sp>
      <p:sp>
        <p:nvSpPr>
          <p:cNvPr id="1126" name="Google Shape;1126;p85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27" name="Google Shape;1127;p85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8" name="Google Shape;1128;p85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endParaRPr/>
          </a:p>
        </p:txBody>
      </p:sp>
      <p:sp>
        <p:nvSpPr>
          <p:cNvPr id="1134" name="Google Shape;1134;p8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Solution: 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Step1: </a:t>
            </a:r>
            <a:r>
              <a:rPr lang="en-US" sz="1800"/>
              <a:t>Convert the grammar to GNF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The given grammar is in GNF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Step2: </a:t>
            </a:r>
            <a:r>
              <a:rPr lang="en-US" sz="1800"/>
              <a:t>Let </a:t>
            </a:r>
            <a:r>
              <a:rPr b="1" lang="en-US" sz="1800"/>
              <a:t>q</a:t>
            </a:r>
            <a:r>
              <a:rPr b="1" baseline="-25000" lang="en-US" sz="1800"/>
              <a:t>0</a:t>
            </a:r>
            <a:r>
              <a:rPr lang="en-US" sz="1800"/>
              <a:t> be the start state and </a:t>
            </a:r>
            <a:r>
              <a:rPr b="1" lang="en-US" sz="1800"/>
              <a:t>z</a:t>
            </a:r>
            <a:r>
              <a:rPr b="1" baseline="-25000" lang="en-US" sz="1800"/>
              <a:t>0</a:t>
            </a:r>
            <a:r>
              <a:rPr lang="en-US" sz="1800"/>
              <a:t> is initial symbol on stack. Without consuming any input, push the start symbol </a:t>
            </a:r>
            <a:r>
              <a:rPr b="1" lang="en-US" sz="1800"/>
              <a:t>S</a:t>
            </a:r>
            <a:r>
              <a:rPr lang="en-US" sz="1800"/>
              <a:t> onto the stack and change state to </a:t>
            </a:r>
            <a:r>
              <a:rPr b="1" lang="en-US" sz="1800"/>
              <a:t>q</a:t>
            </a:r>
            <a:r>
              <a:rPr b="1" baseline="-25000" lang="en-US" sz="1800"/>
              <a:t>1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    The transition for this can be δ(q</a:t>
            </a:r>
            <a:r>
              <a:rPr baseline="-25000" lang="en-US" sz="1800"/>
              <a:t>0</a:t>
            </a:r>
            <a:r>
              <a:rPr lang="en-US" sz="1800"/>
              <a:t>, </a:t>
            </a:r>
            <a:r>
              <a:rPr b="1" lang="en-US" sz="1800"/>
              <a:t>ε</a:t>
            </a:r>
            <a:r>
              <a:rPr lang="en-US" sz="1800"/>
              <a:t>, z</a:t>
            </a:r>
            <a:r>
              <a:rPr baseline="-25000" lang="en-US" sz="1800"/>
              <a:t>0</a:t>
            </a:r>
            <a:r>
              <a:rPr lang="en-US" sz="1800"/>
              <a:t>)=(q</a:t>
            </a:r>
            <a:r>
              <a:rPr baseline="-25000" lang="en-US" sz="1800"/>
              <a:t>1</a:t>
            </a:r>
            <a:r>
              <a:rPr lang="en-US" sz="1800"/>
              <a:t>,Sz</a:t>
            </a:r>
            <a:r>
              <a:rPr baseline="-25000" lang="en-US" sz="1800"/>
              <a:t>0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35" name="Google Shape;1135;p8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36" name="Google Shape;1136;p8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7" name="Google Shape;1137;p8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/>
          </a:p>
        </p:txBody>
      </p:sp>
      <p:sp>
        <p:nvSpPr>
          <p:cNvPr id="1143" name="Google Shape;1143;p8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 (Contd…):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Step3: </a:t>
            </a:r>
            <a:r>
              <a:rPr lang="en-US" sz="1800"/>
              <a:t>For each production of the form A -&gt; a</a:t>
            </a:r>
            <a:r>
              <a:rPr b="1" lang="en-US" sz="1800"/>
              <a:t>β </a:t>
            </a:r>
            <a:r>
              <a:rPr lang="en-US" sz="1800"/>
              <a:t>introduce the transition δ(q</a:t>
            </a:r>
            <a:r>
              <a:rPr baseline="-25000" lang="en-US" sz="1800"/>
              <a:t>1 </a:t>
            </a:r>
            <a:r>
              <a:rPr lang="en-US" sz="1800"/>
              <a:t>, a, A)=(q</a:t>
            </a:r>
            <a:r>
              <a:rPr baseline="-25000" lang="en-US" sz="1800"/>
              <a:t>1</a:t>
            </a:r>
            <a:r>
              <a:rPr lang="en-US" sz="1800"/>
              <a:t>,</a:t>
            </a:r>
            <a:r>
              <a:rPr b="1" lang="en-US" sz="1800"/>
              <a:t> β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44" name="Google Shape;1144;p8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45" name="Google Shape;1145;p8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6" name="Google Shape;1146;p8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47" name="Google Shape;1147;p87"/>
          <p:cNvGraphicFramePr/>
          <p:nvPr/>
        </p:nvGraphicFramePr>
        <p:xfrm>
          <a:off x="2286001" y="2326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1941225"/>
                <a:gridCol w="36975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Production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Transition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S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ABC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1" lang="en-US" sz="1800"/>
                        <a:t>B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b="1" lang="en-US" sz="1800"/>
                        <a:t>A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C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endParaRPr/>
          </a:p>
        </p:txBody>
      </p:sp>
      <p:sp>
        <p:nvSpPr>
          <p:cNvPr id="1153" name="Google Shape;1153;p8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 (Contd…):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Step3: </a:t>
            </a:r>
            <a:r>
              <a:rPr lang="en-US" sz="1800"/>
              <a:t>For each production of the form A -&gt; a</a:t>
            </a:r>
            <a:r>
              <a:rPr b="1" lang="en-US" sz="1800"/>
              <a:t>β </a:t>
            </a:r>
            <a:r>
              <a:rPr lang="en-US" sz="1800"/>
              <a:t>introduce the transition δ(q</a:t>
            </a:r>
            <a:r>
              <a:rPr baseline="-25000" lang="en-US" sz="1800"/>
              <a:t>1 </a:t>
            </a:r>
            <a:r>
              <a:rPr lang="en-US" sz="1800"/>
              <a:t>, a, A)=(q</a:t>
            </a:r>
            <a:r>
              <a:rPr baseline="-25000" lang="en-US" sz="1800"/>
              <a:t>1</a:t>
            </a:r>
            <a:r>
              <a:rPr lang="en-US" sz="1800"/>
              <a:t>,</a:t>
            </a:r>
            <a:r>
              <a:rPr b="1" lang="en-US" sz="1800"/>
              <a:t> β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Step4:</a:t>
            </a:r>
            <a:r>
              <a:rPr lang="en-US" sz="1800"/>
              <a:t>Finally, in state q</a:t>
            </a:r>
            <a:r>
              <a:rPr baseline="-25000" lang="en-US" sz="1800"/>
              <a:t>1</a:t>
            </a:r>
            <a:r>
              <a:rPr lang="en-US" sz="1800"/>
              <a:t> , without consuming any input change the state to q</a:t>
            </a:r>
            <a:r>
              <a:rPr baseline="-25000" lang="en-US" sz="1800"/>
              <a:t>f</a:t>
            </a:r>
            <a:r>
              <a:rPr lang="en-US" sz="1800"/>
              <a:t> which is an accepting state. The transition can be of the form δ(q</a:t>
            </a:r>
            <a:r>
              <a:rPr baseline="-25000" lang="en-US" sz="1800"/>
              <a:t>1 </a:t>
            </a:r>
            <a:r>
              <a:rPr lang="en-US" sz="1800"/>
              <a:t>, </a:t>
            </a:r>
            <a:r>
              <a:rPr b="1" lang="en-US" sz="1800"/>
              <a:t>ε</a:t>
            </a:r>
            <a:r>
              <a:rPr lang="en-US" sz="1800"/>
              <a:t>, z</a:t>
            </a:r>
            <a:r>
              <a:rPr baseline="-25000" lang="en-US" sz="1800"/>
              <a:t>0</a:t>
            </a:r>
            <a:r>
              <a:rPr lang="en-US" sz="1800"/>
              <a:t>)=(q</a:t>
            </a:r>
            <a:r>
              <a:rPr baseline="-25000" lang="en-US" sz="1800"/>
              <a:t>f</a:t>
            </a:r>
            <a:r>
              <a:rPr lang="en-US" sz="1800"/>
              <a:t>,</a:t>
            </a:r>
            <a:r>
              <a:rPr b="1" lang="en-US" sz="1800"/>
              <a:t> z</a:t>
            </a:r>
            <a:r>
              <a:rPr b="1" baseline="-25000" lang="en-US" sz="1800"/>
              <a:t>0</a:t>
            </a:r>
            <a:r>
              <a:rPr lang="en-US" sz="1800"/>
              <a:t>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54" name="Google Shape;1154;p8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55" name="Google Shape;1155;p8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6" name="Google Shape;1156;p8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57" name="Google Shape;1157;p88"/>
          <p:cNvGraphicFramePr/>
          <p:nvPr/>
        </p:nvGraphicFramePr>
        <p:xfrm>
          <a:off x="2286001" y="20641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{9586ECE9-9472-4B5C-96F3-73C642B951E2}</a:tableStyleId>
              </a:tblPr>
              <a:tblGrid>
                <a:gridCol w="16002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Production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Transition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S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ABC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S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ABC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b="1" lang="en-US" sz="1800"/>
                        <a:t>B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B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A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lang="en-US" sz="2400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b="1" lang="en-US" sz="1800"/>
                        <a:t>A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A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b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B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lang="en-US" sz="2400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C</a:t>
                      </a:r>
                      <a:r>
                        <a:rPr lang="en-US" sz="1800"/>
                        <a:t>  →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endParaRPr b="0" sz="1800">
                        <a:solidFill>
                          <a:srgbClr val="3333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Verdana"/>
                        <a:buNone/>
                      </a:pPr>
                      <a:r>
                        <a:rPr lang="en-US" sz="1800"/>
                        <a:t>δ(q</a:t>
                      </a:r>
                      <a:r>
                        <a:rPr baseline="-25000" lang="en-US" sz="1800"/>
                        <a:t>1 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3333FF"/>
                          </a:solidFill>
                        </a:rPr>
                        <a:t>a</a:t>
                      </a:r>
                      <a:r>
                        <a:rPr lang="en-US" sz="1800"/>
                        <a:t>, </a:t>
                      </a:r>
                      <a:r>
                        <a:rPr lang="en-US" sz="1800">
                          <a:solidFill>
                            <a:srgbClr val="FF00FF"/>
                          </a:solidFill>
                        </a:rPr>
                        <a:t>C</a:t>
                      </a:r>
                      <a:r>
                        <a:rPr lang="en-US" sz="1800"/>
                        <a:t>)=(q</a:t>
                      </a:r>
                      <a:r>
                        <a:rPr baseline="-25000" lang="en-US" sz="1800"/>
                        <a:t>1</a:t>
                      </a:r>
                      <a:r>
                        <a:rPr lang="en-US" sz="1800"/>
                        <a:t>,</a:t>
                      </a:r>
                      <a:r>
                        <a:rPr b="1" lang="en-US" sz="1800"/>
                        <a:t> </a:t>
                      </a:r>
                      <a:r>
                        <a:rPr lang="en-US" sz="2400">
                          <a:solidFill>
                            <a:srgbClr val="008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𝞮</a:t>
                      </a:r>
                      <a:r>
                        <a:rPr lang="en-US" sz="1800"/>
                        <a:t>)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endParaRPr/>
          </a:p>
        </p:txBody>
      </p:sp>
      <p:sp>
        <p:nvSpPr>
          <p:cNvPr id="1163" name="Google Shape;1163;p8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64" name="Google Shape;1164;p8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65" name="Google Shape;1165;p8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6" name="Google Shape;1166;p8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7" name="Google Shape;1167;p89"/>
          <p:cNvSpPr txBox="1"/>
          <p:nvPr/>
        </p:nvSpPr>
        <p:spPr>
          <a:xfrm>
            <a:off x="2362201" y="1144489"/>
            <a:ext cx="23684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Formal definition of PDA</a:t>
            </a:r>
            <a:endParaRPr/>
          </a:p>
        </p:txBody>
      </p:sp>
      <p:sp>
        <p:nvSpPr>
          <p:cNvPr id="1168" name="Google Shape;1168;p89"/>
          <p:cNvSpPr txBox="1"/>
          <p:nvPr/>
        </p:nvSpPr>
        <p:spPr>
          <a:xfrm>
            <a:off x="2286000" y="1498462"/>
            <a:ext cx="3125984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P=(Q, ∑ , Γ ,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δ, F)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 = {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,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}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∑ = {a, b}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Γ ={S, A, B, C,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 = {q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,Sz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ABC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="1"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of Push Down Automata</a:t>
            </a:r>
            <a:endParaRPr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just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Deterministic Push Down Automata (DPDA)</a:t>
            </a:r>
            <a:endParaRPr/>
          </a:p>
          <a:p>
            <a:pPr indent="-514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AutoNum type="arabicPeriod"/>
            </a:pPr>
            <a:r>
              <a:rPr lang="en-US" sz="2000"/>
              <a:t>Non-Deterministic Push Down Automata (NPDA)</a:t>
            </a:r>
            <a:endParaRPr/>
          </a:p>
          <a:p>
            <a:pPr indent="-387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Note: Unlike Finite Automata, DPDA and NPDA are not equivalent. For example, the language 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L={WW</a:t>
            </a:r>
            <a:r>
              <a:rPr baseline="30000" lang="en-US" sz="2000"/>
              <a:t>R</a:t>
            </a:r>
            <a:r>
              <a:rPr lang="en-US" sz="2000"/>
              <a:t>, W ∈(a+b)*) } is accepted by NPDA but not by any DPDA</a:t>
            </a:r>
            <a:endParaRPr/>
          </a:p>
          <a:p>
            <a:pPr indent="-387350" lvl="0" marL="514350" rtl="0" algn="just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99" name="Google Shape;199;p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200" name="Google Shape;200;p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1" name="Google Shape;201;p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0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Rough Slide</a:t>
            </a:r>
            <a:endParaRPr/>
          </a:p>
        </p:txBody>
      </p:sp>
      <p:sp>
        <p:nvSpPr>
          <p:cNvPr id="1174" name="Google Shape;1174;p90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75" name="Google Shape;1175;p90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76" name="Google Shape;1176;p90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77" name="Google Shape;1177;p90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p90"/>
          <p:cNvSpPr txBox="1"/>
          <p:nvPr/>
        </p:nvSpPr>
        <p:spPr>
          <a:xfrm>
            <a:off x="7818900" y="1602126"/>
            <a:ext cx="2779928" cy="41857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Transitions of PDA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,Sz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ABC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="1"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1179" name="Google Shape;1179;p90"/>
          <p:cNvSpPr txBox="1"/>
          <p:nvPr/>
        </p:nvSpPr>
        <p:spPr>
          <a:xfrm>
            <a:off x="1957056" y="1202370"/>
            <a:ext cx="46297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aabba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1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Convert following Grammar to PDA. </a:t>
            </a:r>
            <a:br>
              <a:rPr lang="en-US" sz="1600"/>
            </a:br>
            <a:r>
              <a:rPr lang="en-US" sz="1600"/>
              <a:t>S  → aABC ; A  → aB | a ; B  → bA | b ; C  → a</a:t>
            </a:r>
            <a:endParaRPr/>
          </a:p>
        </p:txBody>
      </p:sp>
      <p:sp>
        <p:nvSpPr>
          <p:cNvPr id="1185" name="Google Shape;1185;p91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186" name="Google Shape;1186;p91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187" name="Google Shape;1187;p91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8" name="Google Shape;1188;p91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9" name="Google Shape;1189;p91"/>
          <p:cNvSpPr txBox="1"/>
          <p:nvPr/>
        </p:nvSpPr>
        <p:spPr>
          <a:xfrm>
            <a:off x="6019800" y="1764131"/>
            <a:ext cx="2497800" cy="36625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Transitions of PDA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,Sz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ABC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6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δ(q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ε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)=(q</a:t>
            </a:r>
            <a:r>
              <a:rPr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z</a:t>
            </a:r>
            <a:r>
              <a:rPr b="1" baseline="-25000"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1190" name="Google Shape;1190;p91"/>
          <p:cNvSpPr txBox="1"/>
          <p:nvPr/>
        </p:nvSpPr>
        <p:spPr>
          <a:xfrm>
            <a:off x="1600200" y="1476345"/>
            <a:ext cx="45582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aabba,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aabba, Sz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˫ 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abba, ABCz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1" name="Google Shape;1191;p91"/>
          <p:cNvSpPr txBox="1"/>
          <p:nvPr/>
        </p:nvSpPr>
        <p:spPr>
          <a:xfrm>
            <a:off x="1957056" y="1202370"/>
            <a:ext cx="46297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Instantaneous Description for the string "</a:t>
            </a:r>
            <a:r>
              <a:rPr b="1"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aabba</a:t>
            </a:r>
            <a:r>
              <a:rPr lang="en-US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endParaRPr/>
          </a:p>
        </p:txBody>
      </p:sp>
      <p:cxnSp>
        <p:nvCxnSpPr>
          <p:cNvPr id="1192" name="Google Shape;1192;p91"/>
          <p:cNvCxnSpPr>
            <a:endCxn id="1193" idx="0"/>
          </p:cNvCxnSpPr>
          <p:nvPr/>
        </p:nvCxnSpPr>
        <p:spPr>
          <a:xfrm flipH="1">
            <a:off x="2694164" y="2362174"/>
            <a:ext cx="1636500" cy="2130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94" name="Google Shape;1194;p91"/>
          <p:cNvCxnSpPr/>
          <p:nvPr/>
        </p:nvCxnSpPr>
        <p:spPr>
          <a:xfrm>
            <a:off x="4330545" y="2362200"/>
            <a:ext cx="376677" cy="24524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3" name="Google Shape;1193;p91"/>
          <p:cNvSpPr txBox="1"/>
          <p:nvPr/>
        </p:nvSpPr>
        <p:spPr>
          <a:xfrm>
            <a:off x="1648846" y="2575174"/>
            <a:ext cx="2090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bba, BBCz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1195" name="Google Shape;1195;p91"/>
          <p:cNvSpPr txBox="1"/>
          <p:nvPr/>
        </p:nvSpPr>
        <p:spPr>
          <a:xfrm>
            <a:off x="3879317" y="2607440"/>
            <a:ext cx="19319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bba, BCz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cxnSp>
        <p:nvCxnSpPr>
          <p:cNvPr id="1196" name="Google Shape;1196;p91"/>
          <p:cNvCxnSpPr/>
          <p:nvPr/>
        </p:nvCxnSpPr>
        <p:spPr>
          <a:xfrm flipH="1">
            <a:off x="1957056" y="2944506"/>
            <a:ext cx="618922" cy="527784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97" name="Google Shape;1197;p91"/>
          <p:cNvSpPr txBox="1"/>
          <p:nvPr/>
        </p:nvSpPr>
        <p:spPr>
          <a:xfrm>
            <a:off x="1500674" y="3516817"/>
            <a:ext cx="17876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ba, BCz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1198" name="Google Shape;1198;p91"/>
          <p:cNvSpPr txBox="1"/>
          <p:nvPr/>
        </p:nvSpPr>
        <p:spPr>
          <a:xfrm>
            <a:off x="2588604" y="5569467"/>
            <a:ext cx="542546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Accepted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All Input Symbols are read and the final state is reached,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FF"/>
                </a:solidFill>
                <a:latin typeface="Verdana"/>
                <a:ea typeface="Verdana"/>
                <a:cs typeface="Verdana"/>
                <a:sym typeface="Verdana"/>
              </a:rPr>
              <a:t>therefore the string “aabba” is accepted</a:t>
            </a:r>
            <a:endParaRPr/>
          </a:p>
        </p:txBody>
      </p:sp>
      <p:sp>
        <p:nvSpPr>
          <p:cNvPr id="1199" name="Google Shape;1199;p91"/>
          <p:cNvSpPr txBox="1"/>
          <p:nvPr/>
        </p:nvSpPr>
        <p:spPr>
          <a:xfrm>
            <a:off x="3319335" y="3516868"/>
            <a:ext cx="1944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ba, ABCz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cxnSp>
        <p:nvCxnSpPr>
          <p:cNvPr id="1200" name="Google Shape;1200;p91"/>
          <p:cNvCxnSpPr/>
          <p:nvPr/>
        </p:nvCxnSpPr>
        <p:spPr>
          <a:xfrm>
            <a:off x="2575978" y="2976772"/>
            <a:ext cx="1303338" cy="54009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01" name="Google Shape;1201;p91"/>
          <p:cNvCxnSpPr/>
          <p:nvPr/>
        </p:nvCxnSpPr>
        <p:spPr>
          <a:xfrm flipH="1">
            <a:off x="1904184" y="3886200"/>
            <a:ext cx="309461" cy="50049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02" name="Google Shape;1202;p91"/>
          <p:cNvSpPr txBox="1"/>
          <p:nvPr/>
        </p:nvSpPr>
        <p:spPr>
          <a:xfrm>
            <a:off x="1447800" y="4431217"/>
            <a:ext cx="1484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sp>
        <p:nvSpPr>
          <p:cNvPr id="1203" name="Google Shape;1203;p91"/>
          <p:cNvSpPr txBox="1"/>
          <p:nvPr/>
        </p:nvSpPr>
        <p:spPr>
          <a:xfrm>
            <a:off x="3266461" y="4431268"/>
            <a:ext cx="1641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a, ACz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cxnSp>
        <p:nvCxnSpPr>
          <p:cNvPr id="1204" name="Google Shape;1204;p91"/>
          <p:cNvCxnSpPr/>
          <p:nvPr/>
        </p:nvCxnSpPr>
        <p:spPr>
          <a:xfrm>
            <a:off x="2213645" y="3886200"/>
            <a:ext cx="1612799" cy="54506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05" name="Google Shape;1205;p91"/>
          <p:cNvSpPr txBox="1"/>
          <p:nvPr/>
        </p:nvSpPr>
        <p:spPr>
          <a:xfrm>
            <a:off x="1447801" y="4964668"/>
            <a:ext cx="1305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cxnSp>
        <p:nvCxnSpPr>
          <p:cNvPr id="1206" name="Google Shape;1206;p91"/>
          <p:cNvCxnSpPr/>
          <p:nvPr/>
        </p:nvCxnSpPr>
        <p:spPr>
          <a:xfrm>
            <a:off x="2058913" y="4800550"/>
            <a:ext cx="0" cy="164119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07" name="Google Shape;1207;p91"/>
          <p:cNvSpPr txBox="1"/>
          <p:nvPr/>
        </p:nvSpPr>
        <p:spPr>
          <a:xfrm>
            <a:off x="1447800" y="5498068"/>
            <a:ext cx="1252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(q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𝞮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z</a:t>
            </a:r>
            <a:r>
              <a:rPr baseline="-2500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/>
          </a:p>
        </p:txBody>
      </p:sp>
      <p:cxnSp>
        <p:nvCxnSpPr>
          <p:cNvPr id="1208" name="Google Shape;1208;p91"/>
          <p:cNvCxnSpPr/>
          <p:nvPr/>
        </p:nvCxnSpPr>
        <p:spPr>
          <a:xfrm>
            <a:off x="2058913" y="5384800"/>
            <a:ext cx="0" cy="184666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2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214" name="Google Shape;1214;p92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Convert following Grammar to PDA. 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S  → aABB | aAA</a:t>
            </a:r>
            <a:endParaRPr sz="2400"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 → aBB | a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  → bBB | A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  → a</a:t>
            </a:r>
            <a:endParaRPr/>
          </a:p>
        </p:txBody>
      </p:sp>
      <p:sp>
        <p:nvSpPr>
          <p:cNvPr id="1215" name="Google Shape;1215;p92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16" name="Google Shape;1216;p92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7" name="Google Shape;1217;p92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3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93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24" name="Google Shape;1224;p93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25" name="Google Shape;1225;p93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6" name="Google Shape;1226;p93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7" name="Google Shape;1227;p93"/>
          <p:cNvPicPr preferRelativeResize="0"/>
          <p:nvPr/>
        </p:nvPicPr>
        <p:blipFill rotWithShape="1">
          <a:blip r:embed="rId3">
            <a:alphaModFix/>
          </a:blip>
          <a:srcRect b="9392" l="0" r="2653" t="4166"/>
          <a:stretch/>
        </p:blipFill>
        <p:spPr>
          <a:xfrm rot="-5400000">
            <a:off x="1567108" y="594519"/>
            <a:ext cx="6585773" cy="537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94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4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6990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34" name="Google Shape;1234;p94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35" name="Google Shape;1235;p94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6" name="Google Shape;1236;p94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7" name="Google Shape;1237;p94"/>
          <p:cNvPicPr preferRelativeResize="0"/>
          <p:nvPr/>
        </p:nvPicPr>
        <p:blipFill rotWithShape="1">
          <a:blip r:embed="rId3">
            <a:alphaModFix/>
          </a:blip>
          <a:srcRect b="10015" l="25481" r="2402" t="7291"/>
          <a:stretch/>
        </p:blipFill>
        <p:spPr>
          <a:xfrm rot="-5400000">
            <a:off x="1665492" y="598689"/>
            <a:ext cx="6074958" cy="522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5"/>
          <p:cNvSpPr txBox="1"/>
          <p:nvPr>
            <p:ph type="ctrTitle"/>
          </p:nvPr>
        </p:nvSpPr>
        <p:spPr>
          <a:xfrm>
            <a:off x="914400" y="9906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Pumping Lemma for CFL</a:t>
            </a:r>
            <a:endParaRPr/>
          </a:p>
        </p:txBody>
      </p:sp>
      <p:sp>
        <p:nvSpPr>
          <p:cNvPr id="1244" name="Google Shape;1244;p95"/>
          <p:cNvSpPr txBox="1"/>
          <p:nvPr>
            <p:ph idx="1" type="subTitle"/>
          </p:nvPr>
        </p:nvSpPr>
        <p:spPr>
          <a:xfrm>
            <a:off x="1981200" y="3200400"/>
            <a:ext cx="8382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245" name="Google Shape;1245;p95"/>
          <p:cNvSpPr txBox="1"/>
          <p:nvPr>
            <p:ph idx="10" type="dt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46" name="Google Shape;1246;p95"/>
          <p:cNvSpPr txBox="1"/>
          <p:nvPr>
            <p:ph idx="11" type="ftr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7" name="Google Shape;1247;p95"/>
          <p:cNvSpPr txBox="1"/>
          <p:nvPr>
            <p:ph idx="12" type="sldNum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6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Pumping Lemma for Context Free Language (CFL)</a:t>
            </a:r>
            <a:endParaRPr sz="2400"/>
          </a:p>
        </p:txBody>
      </p:sp>
      <p:sp>
        <p:nvSpPr>
          <p:cNvPr id="1253" name="Google Shape;1253;p96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Let L be context free language and is infinite. Let </a:t>
            </a:r>
            <a:r>
              <a:rPr b="1" lang="en-US" sz="2400"/>
              <a:t>z</a:t>
            </a:r>
            <a:r>
              <a:rPr lang="en-US" sz="2400"/>
              <a:t> is sufficiently long string and </a:t>
            </a:r>
            <a:r>
              <a:rPr b="1" lang="en-US" sz="2400"/>
              <a:t>z</a:t>
            </a:r>
            <a:r>
              <a:rPr lang="en-US" sz="2400"/>
              <a:t> ∈ L ,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so that |</a:t>
            </a:r>
            <a:r>
              <a:rPr b="1" lang="en-US" sz="2400"/>
              <a:t>z</a:t>
            </a:r>
            <a:r>
              <a:rPr lang="en-US" sz="2400"/>
              <a:t>| &gt;=</a:t>
            </a:r>
            <a:r>
              <a:rPr lang="en-US" sz="2400">
                <a:solidFill>
                  <a:srgbClr val="C00000"/>
                </a:solidFill>
              </a:rPr>
              <a:t>n</a:t>
            </a:r>
            <a:r>
              <a:rPr lang="en-US" sz="2400"/>
              <a:t> where </a:t>
            </a:r>
            <a:r>
              <a:rPr lang="en-US" sz="2400">
                <a:solidFill>
                  <a:srgbClr val="C00000"/>
                </a:solidFill>
              </a:rPr>
              <a:t>n</a:t>
            </a:r>
            <a:r>
              <a:rPr lang="en-US" sz="2400"/>
              <a:t> is some positive integer. If the string </a:t>
            </a:r>
            <a:r>
              <a:rPr b="1" lang="en-US" sz="2400"/>
              <a:t>z</a:t>
            </a:r>
            <a:r>
              <a:rPr lang="en-US" sz="2400"/>
              <a:t> can be decomposed into combination of strings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                              z</a:t>
            </a:r>
            <a:r>
              <a:rPr lang="en-US" sz="2400"/>
              <a:t>=u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lang="en-US" sz="2400"/>
              <a:t>y</a:t>
            </a:r>
            <a:endParaRPr sz="2400"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           Such that |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lang="en-US" sz="2400"/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lang="en-US" sz="2400"/>
              <a:t>| &lt;= </a:t>
            </a:r>
            <a:r>
              <a:rPr lang="en-US" sz="2400">
                <a:solidFill>
                  <a:srgbClr val="C00000"/>
                </a:solidFill>
              </a:rPr>
              <a:t>n</a:t>
            </a:r>
            <a:r>
              <a:rPr lang="en-US" sz="2400"/>
              <a:t> , |</a:t>
            </a:r>
            <a:r>
              <a:rPr lang="en-US" sz="2400">
                <a:solidFill>
                  <a:srgbClr val="0000FF"/>
                </a:solidFill>
              </a:rPr>
              <a:t>vx</a:t>
            </a:r>
            <a:r>
              <a:rPr lang="en-US" sz="2400"/>
              <a:t>| &gt;=1 , 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           then u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/>
              <a:t>y ∈ L for </a:t>
            </a:r>
            <a:r>
              <a:rPr lang="en-US" sz="2400">
                <a:solidFill>
                  <a:srgbClr val="FF00FF"/>
                </a:solidFill>
              </a:rPr>
              <a:t>i</a:t>
            </a:r>
            <a:r>
              <a:rPr lang="en-US" sz="2400"/>
              <a:t>=0,1,2,3,……</a:t>
            </a:r>
            <a:endParaRPr/>
          </a:p>
        </p:txBody>
      </p:sp>
      <p:sp>
        <p:nvSpPr>
          <p:cNvPr id="1254" name="Google Shape;1254;p96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55" name="Google Shape;1255;p96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6" name="Google Shape;1256;p96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97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Using Pumping Lemma to show certain languages are not CFL</a:t>
            </a:r>
            <a:endParaRPr/>
          </a:p>
        </p:txBody>
      </p:sp>
      <p:sp>
        <p:nvSpPr>
          <p:cNvPr id="1262" name="Google Shape;1262;p97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The general strategy used to prove that a given language is not CFL is shown below: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1. </a:t>
            </a:r>
            <a:r>
              <a:rPr lang="en-US" sz="2400"/>
              <a:t>Assume that the language L is infinite and it is context free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2.</a:t>
            </a:r>
            <a:r>
              <a:rPr lang="en-US" sz="2400"/>
              <a:t> Select string say </a:t>
            </a:r>
            <a:r>
              <a:rPr b="1" lang="en-US" sz="2400"/>
              <a:t>z</a:t>
            </a:r>
            <a:r>
              <a:rPr lang="en-US" sz="2400"/>
              <a:t> and break it into sub strings u, 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lang="en-US" sz="2400"/>
              <a:t>, 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/>
              <a:t>, 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lang="en-US" sz="2400"/>
              <a:t> and y such that |z|&gt;=n, 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z=u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lang="en-US" sz="2400"/>
              <a:t>y where |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lang="en-US" sz="2400"/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lang="en-US" sz="2400"/>
              <a:t>| &lt;= </a:t>
            </a:r>
            <a:r>
              <a:rPr lang="en-US" sz="2400">
                <a:solidFill>
                  <a:srgbClr val="C00000"/>
                </a:solidFill>
              </a:rPr>
              <a:t>n</a:t>
            </a:r>
            <a:r>
              <a:rPr lang="en-US" sz="2400"/>
              <a:t> , |</a:t>
            </a:r>
            <a:r>
              <a:rPr lang="en-US" sz="2400">
                <a:solidFill>
                  <a:srgbClr val="0000FF"/>
                </a:solidFill>
              </a:rPr>
              <a:t>vx</a:t>
            </a:r>
            <a:r>
              <a:rPr lang="en-US" sz="2400"/>
              <a:t>| &gt;=1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3.</a:t>
            </a:r>
            <a:r>
              <a:rPr lang="en-US" sz="2400"/>
              <a:t> Find any </a:t>
            </a:r>
            <a:r>
              <a:rPr lang="en-US" sz="2400">
                <a:solidFill>
                  <a:srgbClr val="FF00FF"/>
                </a:solidFill>
              </a:rPr>
              <a:t>i</a:t>
            </a:r>
            <a:r>
              <a:rPr lang="en-US" sz="2400"/>
              <a:t> such that u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/>
              <a:t>y ∉ L . According to pumping lemma u</a:t>
            </a:r>
            <a:r>
              <a:rPr lang="en-US" sz="2400">
                <a:solidFill>
                  <a:srgbClr val="0000FF"/>
                </a:solidFill>
              </a:rPr>
              <a:t>v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>
                <a:solidFill>
                  <a:srgbClr val="008000"/>
                </a:solidFill>
              </a:rPr>
              <a:t>w</a:t>
            </a:r>
            <a:r>
              <a:rPr lang="en-US" sz="2400">
                <a:solidFill>
                  <a:srgbClr val="0000FF"/>
                </a:solidFill>
              </a:rPr>
              <a:t>x</a:t>
            </a:r>
            <a:r>
              <a:rPr baseline="30000" lang="en-US" sz="2400">
                <a:solidFill>
                  <a:srgbClr val="FF00FF"/>
                </a:solidFill>
              </a:rPr>
              <a:t>i</a:t>
            </a:r>
            <a:r>
              <a:rPr lang="en-US" sz="2400"/>
              <a:t>y ∈ L  . So, the result is a contradiction to the assumption that the language is context free. Therefore, the given language L is not context free. </a:t>
            </a:r>
            <a:endParaRPr/>
          </a:p>
        </p:txBody>
      </p:sp>
      <p:sp>
        <p:nvSpPr>
          <p:cNvPr id="1263" name="Google Shape;1263;p97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64" name="Google Shape;1264;p97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65" name="Google Shape;1265;p97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8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271" name="Google Shape;1271;p98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Show that the language L={a</a:t>
            </a:r>
            <a:r>
              <a:rPr baseline="30000" lang="en-US" sz="2000"/>
              <a:t>n</a:t>
            </a:r>
            <a:r>
              <a:rPr lang="en-US" sz="2000"/>
              <a:t>b</a:t>
            </a:r>
            <a:r>
              <a:rPr baseline="30000" lang="en-US" sz="2000"/>
              <a:t>n</a:t>
            </a:r>
            <a:r>
              <a:rPr lang="en-US" sz="2000"/>
              <a:t>c</a:t>
            </a:r>
            <a:r>
              <a:rPr baseline="30000" lang="en-US" sz="2000"/>
              <a:t>n</a:t>
            </a:r>
            <a:r>
              <a:rPr lang="en-US" sz="2000"/>
              <a:t>, n≥1} is not Context Free Language (CFL).</a:t>
            </a:r>
            <a:endParaRPr/>
          </a:p>
        </p:txBody>
      </p:sp>
      <p:sp>
        <p:nvSpPr>
          <p:cNvPr id="1272" name="Google Shape;1272;p98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73" name="Google Shape;1273;p98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4" name="Google Shape;1274;p98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9"/>
          <p:cNvSpPr txBox="1"/>
          <p:nvPr>
            <p:ph type="title"/>
          </p:nvPr>
        </p:nvSpPr>
        <p:spPr>
          <a:xfrm>
            <a:off x="766233" y="15240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1280" name="Google Shape;1280;p99"/>
          <p:cNvSpPr txBox="1"/>
          <p:nvPr>
            <p:ph idx="1" type="body"/>
          </p:nvPr>
        </p:nvSpPr>
        <p:spPr>
          <a:xfrm>
            <a:off x="755651" y="1219200"/>
            <a:ext cx="10668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Show that the language L={a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c</a:t>
            </a:r>
            <a:r>
              <a:rPr baseline="30000" lang="en-US" sz="1800"/>
              <a:t>n</a:t>
            </a:r>
            <a:r>
              <a:rPr lang="en-US" sz="1800"/>
              <a:t>, n≥1} is not Context Free Language (CFL).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Solution: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Step1: </a:t>
            </a:r>
            <a:r>
              <a:rPr lang="en-US" sz="1800"/>
              <a:t>Let L be CFL and let z= 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c</a:t>
            </a:r>
            <a:r>
              <a:rPr baseline="30000" lang="en-US" sz="1800"/>
              <a:t>n  </a:t>
            </a:r>
            <a:r>
              <a:rPr lang="en-US" sz="1800"/>
              <a:t>∈ L</a:t>
            </a:r>
            <a:endParaRPr baseline="30000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Step2: </a:t>
            </a:r>
            <a:r>
              <a:rPr lang="en-US" sz="1800"/>
              <a:t>Note that |z|=| a</a:t>
            </a:r>
            <a:r>
              <a:rPr baseline="30000" lang="en-US" sz="1800"/>
              <a:t>n</a:t>
            </a:r>
            <a:r>
              <a:rPr lang="en-US" sz="1800"/>
              <a:t>b</a:t>
            </a:r>
            <a:r>
              <a:rPr baseline="30000" lang="en-US" sz="1800"/>
              <a:t>n</a:t>
            </a:r>
            <a:r>
              <a:rPr lang="en-US" sz="1800"/>
              <a:t>c</a:t>
            </a:r>
            <a:r>
              <a:rPr baseline="30000" lang="en-US" sz="1800"/>
              <a:t>n </a:t>
            </a:r>
            <a:r>
              <a:rPr lang="en-US" sz="1800"/>
              <a:t>|=3n &gt;= n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Split z into uvwxy such that |vwx| ≤ n and |vx| ≥ 1</a:t>
            </a:r>
            <a:endParaRPr/>
          </a:p>
        </p:txBody>
      </p:sp>
      <p:sp>
        <p:nvSpPr>
          <p:cNvPr id="1281" name="Google Shape;1281;p99"/>
          <p:cNvSpPr txBox="1"/>
          <p:nvPr>
            <p:ph idx="10" type="dt"/>
          </p:nvPr>
        </p:nvSpPr>
        <p:spPr>
          <a:xfrm>
            <a:off x="812800" y="6402389"/>
            <a:ext cx="2641600" cy="3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August 2022</a:t>
            </a:r>
            <a:endParaRPr/>
          </a:p>
        </p:txBody>
      </p:sp>
      <p:sp>
        <p:nvSpPr>
          <p:cNvPr id="1282" name="Google Shape;1282;p99"/>
          <p:cNvSpPr txBox="1"/>
          <p:nvPr>
            <p:ph idx="11" type="ftr"/>
          </p:nvPr>
        </p:nvSpPr>
        <p:spPr>
          <a:xfrm>
            <a:off x="4165600" y="6400801"/>
            <a:ext cx="3860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CSE, BMSCE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3" name="Google Shape;1283;p99"/>
          <p:cNvSpPr txBox="1"/>
          <p:nvPr>
            <p:ph idx="12" type="sldNum"/>
          </p:nvPr>
        </p:nvSpPr>
        <p:spPr>
          <a:xfrm>
            <a:off x="8737600" y="6400801"/>
            <a:ext cx="2641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2014-08-21T09:14:34Z</dcterms:created>
  <dc:creator>System</dc:creator>
</cp:coreProperties>
</file>